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69C38"/>
    <a:srgbClr val="0980D1"/>
    <a:srgbClr val="B4C7E7"/>
    <a:srgbClr val="0099FF"/>
    <a:srgbClr val="C0C0C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-valenci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342F0-84D0-40C8-9DA0-07FB6F8EDD3B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-valenci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-valenci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-valenci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3F4F-6E5F-4FA1-9838-316E7EE81A22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136994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-valenci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A3F4F-6E5F-4FA1-9838-316E7EE81A22}" type="slidenum">
              <a:rPr lang="ca-ES-valencia" smtClean="0"/>
              <a:t>5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330697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167729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205723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268205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403286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143783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380070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340410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356633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77183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39812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-valenci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179558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DDC1-DFF2-44B6-8A89-276ED42415E2}" type="datetimeFigureOut">
              <a:rPr lang="ca-ES-valencia" smtClean="0"/>
              <a:t>17/7/2023</a:t>
            </a:fld>
            <a:endParaRPr lang="ca-ES-valenci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-valenci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8BA1-163C-4307-929A-89DBF0E90B9F}" type="slidenum">
              <a:rPr lang="ca-ES-valencia" smtClean="0"/>
              <a:t>‹Nº›</a:t>
            </a:fld>
            <a:endParaRPr lang="ca-ES-valencia"/>
          </a:p>
        </p:txBody>
      </p:sp>
    </p:spTree>
    <p:extLst>
      <p:ext uri="{BB962C8B-B14F-4D97-AF65-F5344CB8AC3E}">
        <p14:creationId xmlns:p14="http://schemas.microsoft.com/office/powerpoint/2010/main" val="13981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589AAF27-514E-AE5A-BD9A-A67EB37A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215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Medio marco 4">
            <a:extLst>
              <a:ext uri="{FF2B5EF4-FFF2-40B4-BE49-F238E27FC236}">
                <a16:creationId xmlns:a16="http://schemas.microsoft.com/office/drawing/2014/main" id="{D9916EE1-1489-A743-8431-8C8718B677FC}"/>
              </a:ext>
            </a:extLst>
          </p:cNvPr>
          <p:cNvSpPr/>
          <p:nvPr/>
        </p:nvSpPr>
        <p:spPr>
          <a:xfrm>
            <a:off x="329316" y="314038"/>
            <a:ext cx="757382" cy="812800"/>
          </a:xfrm>
          <a:prstGeom prst="halfFrame">
            <a:avLst>
              <a:gd name="adj1" fmla="val 21138"/>
              <a:gd name="adj2" fmla="val 21347"/>
            </a:avLst>
          </a:prstGeom>
          <a:solidFill>
            <a:srgbClr val="F69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0AB679-0436-AB3D-82E0-F8140A0304B2}"/>
              </a:ext>
            </a:extLst>
          </p:cNvPr>
          <p:cNvSpPr txBox="1"/>
          <p:nvPr/>
        </p:nvSpPr>
        <p:spPr>
          <a:xfrm>
            <a:off x="708007" y="1513091"/>
            <a:ext cx="46827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La nova Llei de Participació ciutadana i Foment de l’Associacionisme contempla, en el seu tercer títol, la participació de les persones valencianes que resideixen a l’exterior (tant a Espanya com a l’estranger)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DBD0F5-6185-B728-AE49-A3DB400A6CC9}"/>
              </a:ext>
            </a:extLst>
          </p:cNvPr>
          <p:cNvSpPr txBox="1"/>
          <p:nvPr/>
        </p:nvSpPr>
        <p:spPr>
          <a:xfrm>
            <a:off x="6264604" y="1813173"/>
            <a:ext cx="365759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-valencia" sz="2000" dirty="0"/>
              <a:t>- Preàmbul </a:t>
            </a:r>
          </a:p>
          <a:p>
            <a:r>
              <a:rPr lang="ca-ES-valencia" sz="2000" dirty="0"/>
              <a:t>- Títol Preliminar </a:t>
            </a:r>
          </a:p>
          <a:p>
            <a:r>
              <a:rPr lang="ca-ES-valencia" sz="2000" dirty="0"/>
              <a:t>- Títol II </a:t>
            </a:r>
          </a:p>
          <a:p>
            <a:endParaRPr lang="ca-ES-valencia" dirty="0"/>
          </a:p>
          <a:p>
            <a:r>
              <a:rPr lang="ca-ES-valencia" sz="2800" b="1" dirty="0"/>
              <a:t>- Títol III </a:t>
            </a:r>
          </a:p>
          <a:p>
            <a:endParaRPr lang="ca-ES-valencia" dirty="0"/>
          </a:p>
          <a:p>
            <a:r>
              <a:rPr lang="ca-ES-valencia" sz="2000" dirty="0"/>
              <a:t>- Disposicions Addicionals </a:t>
            </a:r>
          </a:p>
          <a:p>
            <a:r>
              <a:rPr lang="ca-ES-valencia" sz="2000" dirty="0"/>
              <a:t>- Disposicions Transitòries </a:t>
            </a:r>
          </a:p>
          <a:p>
            <a:r>
              <a:rPr lang="ca-ES-valencia" sz="2000" dirty="0"/>
              <a:t>- Disposició Derogatòria </a:t>
            </a:r>
          </a:p>
          <a:p>
            <a:r>
              <a:rPr lang="ca-ES-valencia" sz="2000" dirty="0"/>
              <a:t>- Disposicions Finals</a:t>
            </a:r>
          </a:p>
        </p:txBody>
      </p:sp>
    </p:spTree>
    <p:extLst>
      <p:ext uri="{BB962C8B-B14F-4D97-AF65-F5344CB8AC3E}">
        <p14:creationId xmlns:p14="http://schemas.microsoft.com/office/powerpoint/2010/main" val="420284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589AAF27-514E-AE5A-BD9A-A67EB37A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215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Medio marco 4">
            <a:extLst>
              <a:ext uri="{FF2B5EF4-FFF2-40B4-BE49-F238E27FC236}">
                <a16:creationId xmlns:a16="http://schemas.microsoft.com/office/drawing/2014/main" id="{D9916EE1-1489-A743-8431-8C8718B677FC}"/>
              </a:ext>
            </a:extLst>
          </p:cNvPr>
          <p:cNvSpPr/>
          <p:nvPr/>
        </p:nvSpPr>
        <p:spPr>
          <a:xfrm>
            <a:off x="329316" y="314038"/>
            <a:ext cx="757382" cy="812800"/>
          </a:xfrm>
          <a:prstGeom prst="halfFrame">
            <a:avLst>
              <a:gd name="adj1" fmla="val 21138"/>
              <a:gd name="adj2" fmla="val 21347"/>
            </a:avLst>
          </a:prstGeom>
          <a:solidFill>
            <a:srgbClr val="F69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0AB679-0436-AB3D-82E0-F8140A0304B2}"/>
              </a:ext>
            </a:extLst>
          </p:cNvPr>
          <p:cNvSpPr txBox="1"/>
          <p:nvPr/>
        </p:nvSpPr>
        <p:spPr>
          <a:xfrm>
            <a:off x="708006" y="1130313"/>
            <a:ext cx="1034985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Així, al llarg dels articles que van des del 50 al 54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DBD0F5-6185-B728-AE49-A3DB400A6CC9}"/>
              </a:ext>
            </a:extLst>
          </p:cNvPr>
          <p:cNvSpPr txBox="1"/>
          <p:nvPr/>
        </p:nvSpPr>
        <p:spPr>
          <a:xfrm>
            <a:off x="1733108" y="1723206"/>
            <a:ext cx="999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800" b="1" dirty="0"/>
              <a:t>Art. 50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9A7B623-A46D-F3C3-1549-1010AF413E0B}"/>
              </a:ext>
            </a:extLst>
          </p:cNvPr>
          <p:cNvSpPr txBox="1"/>
          <p:nvPr/>
        </p:nvSpPr>
        <p:spPr>
          <a:xfrm>
            <a:off x="8942000" y="1723205"/>
            <a:ext cx="999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800" b="1" dirty="0"/>
              <a:t>Art. 54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3B3C4C4-8852-80D3-3B92-AAF59710E57F}"/>
              </a:ext>
            </a:extLst>
          </p:cNvPr>
          <p:cNvSpPr txBox="1"/>
          <p:nvPr/>
        </p:nvSpPr>
        <p:spPr>
          <a:xfrm>
            <a:off x="3535331" y="1723204"/>
            <a:ext cx="999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800" b="1" dirty="0"/>
              <a:t>Art. 51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D926A3-CF8A-562F-8C55-9F9A2C2DF69B}"/>
              </a:ext>
            </a:extLst>
          </p:cNvPr>
          <p:cNvSpPr txBox="1"/>
          <p:nvPr/>
        </p:nvSpPr>
        <p:spPr>
          <a:xfrm>
            <a:off x="7139777" y="1719664"/>
            <a:ext cx="999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800" b="1" dirty="0"/>
              <a:t>Art. 53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F1DD768-4860-89D8-BDA6-482C965D6509}"/>
              </a:ext>
            </a:extLst>
          </p:cNvPr>
          <p:cNvSpPr txBox="1"/>
          <p:nvPr/>
        </p:nvSpPr>
        <p:spPr>
          <a:xfrm>
            <a:off x="5337554" y="1723205"/>
            <a:ext cx="999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800" b="1" dirty="0"/>
              <a:t>Art. 52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E84B77E-97D2-7717-7782-022C2E5D7860}"/>
              </a:ext>
            </a:extLst>
          </p:cNvPr>
          <p:cNvSpPr txBox="1"/>
          <p:nvPr/>
        </p:nvSpPr>
        <p:spPr>
          <a:xfrm>
            <a:off x="690283" y="2898863"/>
            <a:ext cx="103498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es regulen tot un seguit d’aspectes necessaris per aconseguir que les persones valencianes que resideixen a l’exterior puguen participar de manera equiparable a la de les persones que resideixen a la Comunitat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33AAB1-59EC-29F4-7042-9C5BB012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87" y="4770359"/>
            <a:ext cx="1004093" cy="14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pamundi PNG para descargar gratis">
            <a:extLst>
              <a:ext uri="{FF2B5EF4-FFF2-40B4-BE49-F238E27FC236}">
                <a16:creationId xmlns:a16="http://schemas.microsoft.com/office/drawing/2014/main" id="{2DE3026C-EFAA-0ABF-0DA4-2D80432D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68" y="4994744"/>
            <a:ext cx="2117371" cy="10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F84BD7-A770-DDF1-36B6-00F8ED2D5A4C}"/>
              </a:ext>
            </a:extLst>
          </p:cNvPr>
          <p:cNvSpPr txBox="1"/>
          <p:nvPr/>
        </p:nvSpPr>
        <p:spPr>
          <a:xfrm>
            <a:off x="5337554" y="4874739"/>
            <a:ext cx="3840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-valencia" sz="6600" dirty="0">
                <a:solidFill>
                  <a:srgbClr val="0099FF"/>
                </a:solidFill>
                <a:latin typeface="Congenial SemiBold" panose="020B0604020202020204" pitchFamily="2" charset="0"/>
              </a:rPr>
              <a:t>=</a:t>
            </a:r>
            <a:endParaRPr lang="ca-ES-valencia" dirty="0"/>
          </a:p>
        </p:txBody>
      </p:sp>
    </p:spTree>
    <p:extLst>
      <p:ext uri="{BB962C8B-B14F-4D97-AF65-F5344CB8AC3E}">
        <p14:creationId xmlns:p14="http://schemas.microsoft.com/office/powerpoint/2010/main" val="120848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589AAF27-514E-AE5A-BD9A-A67EB37A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215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Medio marco 4">
            <a:extLst>
              <a:ext uri="{FF2B5EF4-FFF2-40B4-BE49-F238E27FC236}">
                <a16:creationId xmlns:a16="http://schemas.microsoft.com/office/drawing/2014/main" id="{D9916EE1-1489-A743-8431-8C8718B677FC}"/>
              </a:ext>
            </a:extLst>
          </p:cNvPr>
          <p:cNvSpPr/>
          <p:nvPr/>
        </p:nvSpPr>
        <p:spPr>
          <a:xfrm>
            <a:off x="329316" y="314038"/>
            <a:ext cx="757382" cy="812800"/>
          </a:xfrm>
          <a:prstGeom prst="halfFrame">
            <a:avLst>
              <a:gd name="adj1" fmla="val 21138"/>
              <a:gd name="adj2" fmla="val 21347"/>
            </a:avLst>
          </a:prstGeom>
          <a:solidFill>
            <a:srgbClr val="F69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0AB679-0436-AB3D-82E0-F8140A0304B2}"/>
              </a:ext>
            </a:extLst>
          </p:cNvPr>
          <p:cNvSpPr txBox="1"/>
          <p:nvPr/>
        </p:nvSpPr>
        <p:spPr>
          <a:xfrm>
            <a:off x="708007" y="2090172"/>
            <a:ext cx="439408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-valencia" sz="3100" dirty="0">
                <a:solidFill>
                  <a:srgbClr val="0099FF"/>
                </a:solidFill>
                <a:latin typeface="Congenial SemiBold" panose="020B0604020202020204" pitchFamily="2" charset="0"/>
              </a:rPr>
              <a:t>En eixe sentit, es preveu que els poders públics valencians garanteixen la participació a l’exterior mitjançant: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DBD0F5-6185-B728-AE49-A3DB400A6CC9}"/>
              </a:ext>
            </a:extLst>
          </p:cNvPr>
          <p:cNvSpPr txBox="1"/>
          <p:nvPr/>
        </p:nvSpPr>
        <p:spPr>
          <a:xfrm>
            <a:off x="5221356" y="1289953"/>
            <a:ext cx="563217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a-ES-valencia" sz="2200" dirty="0"/>
              <a:t>El </a:t>
            </a:r>
            <a:r>
              <a:rPr lang="ca-ES-valencia" sz="2200" b="1" dirty="0"/>
              <a:t>foment de l’associacionisme</a:t>
            </a:r>
          </a:p>
          <a:p>
            <a:endParaRPr lang="ca-ES-valencia" sz="1000" dirty="0"/>
          </a:p>
          <a:p>
            <a:pPr marL="342900" indent="-342900">
              <a:buFontTx/>
              <a:buChar char="-"/>
            </a:pPr>
            <a:r>
              <a:rPr lang="ca-ES-valencia" sz="2200" dirty="0"/>
              <a:t>La consideració dels Centres Valencians a l’Exterior </a:t>
            </a:r>
            <a:r>
              <a:rPr lang="ca-ES-valencia" sz="2200" b="1" dirty="0"/>
              <a:t>(CEVEX) com a ferramentes prioritàries</a:t>
            </a:r>
          </a:p>
          <a:p>
            <a:endParaRPr lang="ca-ES-valencia" sz="1000" dirty="0"/>
          </a:p>
          <a:p>
            <a:pPr marL="342900" indent="-342900">
              <a:buFontTx/>
              <a:buChar char="-"/>
            </a:pPr>
            <a:r>
              <a:rPr lang="ca-ES-valencia" sz="2200" dirty="0"/>
              <a:t>La creació d’un </a:t>
            </a:r>
            <a:r>
              <a:rPr lang="ca-ES-valencia" sz="2200" b="1" dirty="0"/>
              <a:t>Consell de Persones Valencianes a l’Exterior</a:t>
            </a:r>
          </a:p>
          <a:p>
            <a:endParaRPr lang="ca-ES-valencia" sz="1000" dirty="0"/>
          </a:p>
          <a:p>
            <a:pPr marL="342900" indent="-342900">
              <a:buFontTx/>
              <a:buChar char="-"/>
            </a:pPr>
            <a:r>
              <a:rPr lang="ca-ES-valencia" sz="2200" dirty="0"/>
              <a:t>La posada en marxa d’un </a:t>
            </a:r>
            <a:r>
              <a:rPr lang="ca-ES-valencia" sz="2200" b="1" dirty="0"/>
              <a:t>Registre de Persones Valencianes a l’Exterior </a:t>
            </a:r>
            <a:r>
              <a:rPr lang="ca-ES-valencia" sz="2200" dirty="0"/>
              <a:t>per a millorar la comunicació entre la Generalitat i les persones que resideixen fora i volen participar</a:t>
            </a:r>
          </a:p>
        </p:txBody>
      </p:sp>
    </p:spTree>
    <p:extLst>
      <p:ext uri="{BB962C8B-B14F-4D97-AF65-F5344CB8AC3E}">
        <p14:creationId xmlns:p14="http://schemas.microsoft.com/office/powerpoint/2010/main" val="30274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589AAF27-514E-AE5A-BD9A-A67EB37A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215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Medio marco 4">
            <a:extLst>
              <a:ext uri="{FF2B5EF4-FFF2-40B4-BE49-F238E27FC236}">
                <a16:creationId xmlns:a16="http://schemas.microsoft.com/office/drawing/2014/main" id="{D9916EE1-1489-A743-8431-8C8718B677FC}"/>
              </a:ext>
            </a:extLst>
          </p:cNvPr>
          <p:cNvSpPr/>
          <p:nvPr/>
        </p:nvSpPr>
        <p:spPr>
          <a:xfrm>
            <a:off x="329316" y="314038"/>
            <a:ext cx="757382" cy="812800"/>
          </a:xfrm>
          <a:prstGeom prst="halfFrame">
            <a:avLst>
              <a:gd name="adj1" fmla="val 21138"/>
              <a:gd name="adj2" fmla="val 21347"/>
            </a:avLst>
          </a:prstGeom>
          <a:solidFill>
            <a:srgbClr val="F69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0AB679-0436-AB3D-82E0-F8140A0304B2}"/>
              </a:ext>
            </a:extLst>
          </p:cNvPr>
          <p:cNvSpPr txBox="1"/>
          <p:nvPr/>
        </p:nvSpPr>
        <p:spPr>
          <a:xfrm>
            <a:off x="913480" y="885553"/>
            <a:ext cx="1052983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Un altre aspecte a destacar són les polítiques de foment del </a:t>
            </a:r>
            <a:r>
              <a:rPr lang="ca-ES-valencia" sz="2700" b="1" dirty="0">
                <a:solidFill>
                  <a:srgbClr val="0980D1"/>
                </a:solidFill>
                <a:latin typeface="Congenial SemiBold" panose="020B0604020202020204" pitchFamily="2" charset="0"/>
              </a:rPr>
              <a:t>RETORN</a:t>
            </a:r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 de les persones valencianes residents a l’exterior que, per primera vegada són recollides a un text normatiu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E855CF-6664-8E22-0848-4A917B183F70}"/>
              </a:ext>
            </a:extLst>
          </p:cNvPr>
          <p:cNvSpPr txBox="1"/>
          <p:nvPr/>
        </p:nvSpPr>
        <p:spPr>
          <a:xfrm>
            <a:off x="2038531" y="2669291"/>
            <a:ext cx="118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-valencia" sz="1400" dirty="0"/>
              <a:t>text normatiu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0FE076-8339-D1E7-D9E9-818229C57A02}"/>
              </a:ext>
            </a:extLst>
          </p:cNvPr>
          <p:cNvSpPr txBox="1"/>
          <p:nvPr/>
        </p:nvSpPr>
        <p:spPr>
          <a:xfrm>
            <a:off x="1991672" y="3172180"/>
            <a:ext cx="138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-valencia" sz="2400" b="1" dirty="0">
                <a:solidFill>
                  <a:srgbClr val="0980D1"/>
                </a:solidFill>
                <a:latin typeface="Congenial SemiBold" panose="020B0604020202020204" pitchFamily="2" charset="0"/>
              </a:rPr>
              <a:t>RETORN</a:t>
            </a:r>
            <a:endParaRPr lang="ca-ES-valencia" dirty="0"/>
          </a:p>
        </p:txBody>
      </p:sp>
      <p:sp>
        <p:nvSpPr>
          <p:cNvPr id="6" name="Rectángulo: una sola esquina cortada 5">
            <a:extLst>
              <a:ext uri="{FF2B5EF4-FFF2-40B4-BE49-F238E27FC236}">
                <a16:creationId xmlns:a16="http://schemas.microsoft.com/office/drawing/2014/main" id="{D3A6D006-8EE6-B16A-97C0-F5981C4F7DC9}"/>
              </a:ext>
            </a:extLst>
          </p:cNvPr>
          <p:cNvSpPr/>
          <p:nvPr/>
        </p:nvSpPr>
        <p:spPr>
          <a:xfrm>
            <a:off x="1884940" y="2549724"/>
            <a:ext cx="1600382" cy="2124432"/>
          </a:xfrm>
          <a:prstGeom prst="snip1Rect">
            <a:avLst/>
          </a:prstGeom>
          <a:solidFill>
            <a:srgbClr val="B4C7E7">
              <a:alpha val="32157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4E6F00-4776-5BDB-5E19-E831458E6F05}"/>
              </a:ext>
            </a:extLst>
          </p:cNvPr>
          <p:cNvSpPr txBox="1"/>
          <p:nvPr/>
        </p:nvSpPr>
        <p:spPr>
          <a:xfrm>
            <a:off x="4357912" y="2836432"/>
            <a:ext cx="27313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000" dirty="0"/>
              <a:t>En concret, tot allò relatiu al </a:t>
            </a:r>
            <a:r>
              <a:rPr lang="ca-ES-valencia" sz="2000" b="1" dirty="0"/>
              <a:t>retorn</a:t>
            </a:r>
            <a:r>
              <a:rPr lang="ca-ES-valencia" sz="2000" dirty="0"/>
              <a:t> s’arreplega a la </a:t>
            </a:r>
            <a:r>
              <a:rPr lang="ca-ES-valencia" sz="2000" b="1" dirty="0"/>
              <a:t>Disposició Addicional Segona</a:t>
            </a:r>
          </a:p>
        </p:txBody>
      </p:sp>
      <p:sp>
        <p:nvSpPr>
          <p:cNvPr id="9" name="Rectángulo: una sola esquina cortada 8">
            <a:extLst>
              <a:ext uri="{FF2B5EF4-FFF2-40B4-BE49-F238E27FC236}">
                <a16:creationId xmlns:a16="http://schemas.microsoft.com/office/drawing/2014/main" id="{46059577-EBC6-CC97-EE97-6B80177A5457}"/>
              </a:ext>
            </a:extLst>
          </p:cNvPr>
          <p:cNvSpPr/>
          <p:nvPr/>
        </p:nvSpPr>
        <p:spPr>
          <a:xfrm>
            <a:off x="7911527" y="2549724"/>
            <a:ext cx="1754733" cy="2124432"/>
          </a:xfrm>
          <a:prstGeom prst="snip1Rect">
            <a:avLst/>
          </a:prstGeom>
          <a:solidFill>
            <a:srgbClr val="B4C7E7">
              <a:alpha val="32157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86FF9E-5398-6374-79EA-F24E06EDE3FD}"/>
              </a:ext>
            </a:extLst>
          </p:cNvPr>
          <p:cNvSpPr txBox="1"/>
          <p:nvPr/>
        </p:nvSpPr>
        <p:spPr>
          <a:xfrm>
            <a:off x="7874494" y="2698887"/>
            <a:ext cx="1828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a-ES-valencia" sz="1050" dirty="0"/>
          </a:p>
          <a:p>
            <a:r>
              <a:rPr lang="ca-ES-valencia" sz="1050" dirty="0"/>
              <a:t>- Preàmbul </a:t>
            </a:r>
          </a:p>
          <a:p>
            <a:r>
              <a:rPr lang="ca-ES-valencia" sz="1050" dirty="0"/>
              <a:t>- Títol Preliminar </a:t>
            </a:r>
          </a:p>
          <a:p>
            <a:r>
              <a:rPr lang="ca-ES-valencia" sz="1050" dirty="0"/>
              <a:t>- Títol II </a:t>
            </a:r>
          </a:p>
          <a:p>
            <a:r>
              <a:rPr lang="ca-ES-valencia" sz="1050" dirty="0"/>
              <a:t>- Títol III </a:t>
            </a:r>
          </a:p>
          <a:p>
            <a:r>
              <a:rPr lang="ca-ES-valencia" sz="1200" b="1" dirty="0"/>
              <a:t>- Disposicions Addicionals </a:t>
            </a:r>
          </a:p>
          <a:p>
            <a:r>
              <a:rPr lang="ca-ES-valencia" sz="1050" dirty="0"/>
              <a:t>- Disposicions Transitòries </a:t>
            </a:r>
          </a:p>
          <a:p>
            <a:r>
              <a:rPr lang="ca-ES-valencia" sz="1050" dirty="0"/>
              <a:t>- Disposició Derogatòria </a:t>
            </a:r>
          </a:p>
          <a:p>
            <a:r>
              <a:rPr lang="ca-ES-valencia" sz="1050" dirty="0"/>
              <a:t>- Disposicions Finals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50138707-05A0-5514-F9C8-104A23A512F9}"/>
              </a:ext>
            </a:extLst>
          </p:cNvPr>
          <p:cNvSpPr/>
          <p:nvPr/>
        </p:nvSpPr>
        <p:spPr>
          <a:xfrm>
            <a:off x="7089223" y="3386653"/>
            <a:ext cx="516835" cy="22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17A0083-F697-FD0E-F842-7F2C00C96CA8}"/>
              </a:ext>
            </a:extLst>
          </p:cNvPr>
          <p:cNvSpPr/>
          <p:nvPr/>
        </p:nvSpPr>
        <p:spPr>
          <a:xfrm>
            <a:off x="3827825" y="3399905"/>
            <a:ext cx="516835" cy="22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D99677-8492-8F44-0E15-04A2E69A6010}"/>
              </a:ext>
            </a:extLst>
          </p:cNvPr>
          <p:cNvSpPr txBox="1"/>
          <p:nvPr/>
        </p:nvSpPr>
        <p:spPr>
          <a:xfrm>
            <a:off x="458648" y="4960566"/>
            <a:ext cx="1081895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La Disposició Addicional Segona, a més de l’establiment de tota una sèrie de mesures per afavorir-lo, determina quines persones poden tindre la consideració de persones valencianes a l’exterior</a:t>
            </a:r>
          </a:p>
        </p:txBody>
      </p:sp>
    </p:spTree>
    <p:extLst>
      <p:ext uri="{BB962C8B-B14F-4D97-AF65-F5344CB8AC3E}">
        <p14:creationId xmlns:p14="http://schemas.microsoft.com/office/powerpoint/2010/main" val="310290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589AAF27-514E-AE5A-BD9A-A67EB37AE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215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Medio marco 4">
            <a:extLst>
              <a:ext uri="{FF2B5EF4-FFF2-40B4-BE49-F238E27FC236}">
                <a16:creationId xmlns:a16="http://schemas.microsoft.com/office/drawing/2014/main" id="{D9916EE1-1489-A743-8431-8C8718B677FC}"/>
              </a:ext>
            </a:extLst>
          </p:cNvPr>
          <p:cNvSpPr/>
          <p:nvPr/>
        </p:nvSpPr>
        <p:spPr>
          <a:xfrm>
            <a:off x="329316" y="314038"/>
            <a:ext cx="757382" cy="812800"/>
          </a:xfrm>
          <a:prstGeom prst="halfFrame">
            <a:avLst>
              <a:gd name="adj1" fmla="val 21138"/>
              <a:gd name="adj2" fmla="val 21347"/>
            </a:avLst>
          </a:prstGeom>
          <a:solidFill>
            <a:srgbClr val="F69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0AB679-0436-AB3D-82E0-F8140A0304B2}"/>
              </a:ext>
            </a:extLst>
          </p:cNvPr>
          <p:cNvSpPr txBox="1"/>
          <p:nvPr/>
        </p:nvSpPr>
        <p:spPr>
          <a:xfrm>
            <a:off x="1777646" y="2790482"/>
            <a:ext cx="320517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Que podrà acreditar-se a través de l’obtenció d’un certificat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8DD693-E321-911D-3410-64648905BC50}"/>
              </a:ext>
            </a:extLst>
          </p:cNvPr>
          <p:cNvSpPr txBox="1"/>
          <p:nvPr/>
        </p:nvSpPr>
        <p:spPr>
          <a:xfrm>
            <a:off x="1250674" y="746942"/>
            <a:ext cx="9690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Dins de la Disposició Addicional Segona també es regula la condició de </a:t>
            </a:r>
            <a:r>
              <a:rPr lang="ca-ES-valencia" sz="2700" dirty="0">
                <a:solidFill>
                  <a:srgbClr val="0980D1"/>
                </a:solidFill>
                <a:latin typeface="Congenial SemiBold" panose="020B0604020202020204" pitchFamily="2" charset="0"/>
              </a:rPr>
              <a:t>PERSONA VALENCIANA RETORNADA</a:t>
            </a:r>
            <a:endParaRPr lang="ca-ES-valencia" sz="2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097689-2A25-33E9-F33B-69BAC98FC7F0}"/>
              </a:ext>
            </a:extLst>
          </p:cNvPr>
          <p:cNvSpPr txBox="1"/>
          <p:nvPr/>
        </p:nvSpPr>
        <p:spPr>
          <a:xfrm>
            <a:off x="7462831" y="2790482"/>
            <a:ext cx="332443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-valencia" sz="2700" dirty="0">
                <a:solidFill>
                  <a:srgbClr val="0099FF"/>
                </a:solidFill>
                <a:latin typeface="Congenial SemiBold" panose="020B0604020202020204" pitchFamily="2" charset="0"/>
              </a:rPr>
              <a:t>Que atorgarà eixa condició als efectes que es determinen en les normes. </a:t>
            </a:r>
            <a:endParaRPr lang="ca-ES-valencia" sz="27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A13996-E74B-80CF-5D58-DDF2C730677D}"/>
              </a:ext>
            </a:extLst>
          </p:cNvPr>
          <p:cNvSpPr txBox="1"/>
          <p:nvPr/>
        </p:nvSpPr>
        <p:spPr>
          <a:xfrm>
            <a:off x="5426208" y="2735255"/>
            <a:ext cx="118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-valencia" sz="1400" dirty="0"/>
              <a:t>Certificat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0AB317-67A8-750B-1F8A-87DB1A82ACF8}"/>
              </a:ext>
            </a:extLst>
          </p:cNvPr>
          <p:cNvSpPr txBox="1"/>
          <p:nvPr/>
        </p:nvSpPr>
        <p:spPr>
          <a:xfrm>
            <a:off x="5072321" y="3096040"/>
            <a:ext cx="1600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2000" b="1" dirty="0">
                <a:solidFill>
                  <a:schemeClr val="accent2">
                    <a:lumMod val="75000"/>
                  </a:schemeClr>
                </a:solidFill>
                <a:latin typeface="Congenial SemiBold" panose="020B0604020202020204" pitchFamily="2" charset="0"/>
              </a:rPr>
              <a:t>Persona Valenciana Retornada</a:t>
            </a:r>
            <a:endParaRPr lang="ca-ES-valenci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16D8C9D8-A5FE-345F-E328-EFACF73F2329}"/>
              </a:ext>
            </a:extLst>
          </p:cNvPr>
          <p:cNvSpPr/>
          <p:nvPr/>
        </p:nvSpPr>
        <p:spPr>
          <a:xfrm>
            <a:off x="5032565" y="2657962"/>
            <a:ext cx="1720661" cy="2099568"/>
          </a:xfrm>
          <a:prstGeom prst="snip1Rect">
            <a:avLst/>
          </a:prstGeom>
          <a:solidFill>
            <a:srgbClr val="FFCC00">
              <a:alpha val="32157"/>
            </a:srgbClr>
          </a:solidFill>
          <a:ln w="57150">
            <a:solidFill>
              <a:srgbClr val="F69C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-valencia" dirty="0"/>
          </a:p>
        </p:txBody>
      </p:sp>
    </p:spTree>
    <p:extLst>
      <p:ext uri="{BB962C8B-B14F-4D97-AF65-F5344CB8AC3E}">
        <p14:creationId xmlns:p14="http://schemas.microsoft.com/office/powerpoint/2010/main" val="2607496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335</Words>
  <Application>Microsoft Office PowerPoint</Application>
  <PresentationFormat>Panorámica</PresentationFormat>
  <Paragraphs>47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Congenial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Generalitat Valenciana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NOTARI APARICIO, PASQUAL</dc:creator>
  <cp:lastModifiedBy>GARCIA DONCEL, MARIA</cp:lastModifiedBy>
  <cp:revision>18</cp:revision>
  <dcterms:created xsi:type="dcterms:W3CDTF">2023-06-16T07:34:10Z</dcterms:created>
  <dcterms:modified xsi:type="dcterms:W3CDTF">2023-07-17T08:41:16Z</dcterms:modified>
</cp:coreProperties>
</file>