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8" r:id="rId3"/>
    <p:sldId id="299" r:id="rId4"/>
    <p:sldId id="301" r:id="rId5"/>
    <p:sldId id="302" r:id="rId6"/>
    <p:sldId id="297" r:id="rId7"/>
    <p:sldId id="294" r:id="rId8"/>
    <p:sldId id="295" r:id="rId9"/>
    <p:sldId id="296" r:id="rId10"/>
    <p:sldId id="259" r:id="rId11"/>
    <p:sldId id="261" r:id="rId12"/>
    <p:sldId id="263" r:id="rId13"/>
    <p:sldId id="265" r:id="rId14"/>
    <p:sldId id="266" r:id="rId15"/>
    <p:sldId id="267" r:id="rId16"/>
    <p:sldId id="271" r:id="rId17"/>
    <p:sldId id="273" r:id="rId18"/>
    <p:sldId id="274" r:id="rId19"/>
    <p:sldId id="280" r:id="rId20"/>
    <p:sldId id="276" r:id="rId21"/>
    <p:sldId id="281" r:id="rId22"/>
    <p:sldId id="282" r:id="rId23"/>
    <p:sldId id="283" r:id="rId24"/>
    <p:sldId id="284" r:id="rId25"/>
    <p:sldId id="285" r:id="rId26"/>
    <p:sldId id="286" r:id="rId27"/>
    <p:sldId id="287" r:id="rId28"/>
    <p:sldId id="288" r:id="rId29"/>
    <p:sldId id="289" r:id="rId30"/>
    <p:sldId id="290" r:id="rId31"/>
    <p:sldId id="291" r:id="rId32"/>
    <p:sldId id="293" r:id="rId33"/>
    <p:sldId id="258" r:id="rId3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88" autoAdjust="0"/>
    <p:restoredTop sz="94660"/>
  </p:normalViewPr>
  <p:slideViewPr>
    <p:cSldViewPr snapToGrid="0">
      <p:cViewPr>
        <p:scale>
          <a:sx n="75" d="100"/>
          <a:sy n="75" d="100"/>
        </p:scale>
        <p:origin x="600" y="6"/>
      </p:cViewPr>
      <p:guideLst/>
    </p:cSldViewPr>
  </p:slideViewPr>
  <p:notesTextViewPr>
    <p:cViewPr>
      <p:scale>
        <a:sx n="1" d="1"/>
        <a:sy n="1" d="1"/>
      </p:scale>
      <p:origin x="0" y="0"/>
    </p:cViewPr>
  </p:notesTextViewPr>
  <p:sorterViewPr>
    <p:cViewPr>
      <p:scale>
        <a:sx n="170" d="100"/>
        <a:sy n="170" d="100"/>
      </p:scale>
      <p:origin x="0" y="-140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FF9933"/>
            </a:solidFill>
            <a:ln>
              <a:noFill/>
            </a:ln>
            <a:effectLst/>
          </c:spPr>
          <c:invertIfNegative val="0"/>
          <c:dPt>
            <c:idx val="0"/>
            <c:invertIfNegative val="0"/>
            <c:bubble3D val="0"/>
            <c:spPr>
              <a:solidFill>
                <a:schemeClr val="bg1">
                  <a:lumMod val="85000"/>
                </a:schemeClr>
              </a:solidFill>
              <a:ln>
                <a:noFill/>
              </a:ln>
              <a:effectLst/>
            </c:spPr>
            <c:extLst>
              <c:ext xmlns:c16="http://schemas.microsoft.com/office/drawing/2014/chart" uri="{C3380CC4-5D6E-409C-BE32-E72D297353CC}">
                <c16:uniqueId val="{00000001-D100-4B79-93AC-06974B35B9BE}"/>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p.18!$D$5:$D$13</c:f>
              <c:strCache>
                <c:ptCount val="9"/>
                <c:pt idx="0">
                  <c:v>Ninguna</c:v>
                </c:pt>
                <c:pt idx="1">
                  <c:v>Participación digital</c:v>
                </c:pt>
                <c:pt idx="2">
                  <c:v>Interlocución con los agentes de participación</c:v>
                </c:pt>
                <c:pt idx="3">
                  <c:v>Instrumentos y organizaciones de participación</c:v>
                </c:pt>
                <c:pt idx="4">
                  <c:v>Evaluación de procesos participativos</c:v>
                </c:pt>
                <c:pt idx="5">
                  <c:v>Comunicación y desarrollo de resultados</c:v>
                </c:pt>
                <c:pt idx="6">
                  <c:v>Marco normativo</c:v>
                </c:pt>
                <c:pt idx="7">
                  <c:v>Diseño de procesos participativos</c:v>
                </c:pt>
                <c:pt idx="8">
                  <c:v>Metodología de dinamización de la participación</c:v>
                </c:pt>
              </c:strCache>
            </c:strRef>
          </c:cat>
          <c:val>
            <c:numRef>
              <c:f>p.18!$E$5:$E$13</c:f>
              <c:numCache>
                <c:formatCode>[&lt;&gt;0]General;\-</c:formatCode>
                <c:ptCount val="9"/>
                <c:pt idx="0">
                  <c:v>38.1</c:v>
                </c:pt>
                <c:pt idx="1">
                  <c:v>11.9</c:v>
                </c:pt>
                <c:pt idx="2">
                  <c:v>21.4</c:v>
                </c:pt>
                <c:pt idx="3">
                  <c:v>23.8</c:v>
                </c:pt>
                <c:pt idx="4">
                  <c:v>23.8</c:v>
                </c:pt>
                <c:pt idx="5">
                  <c:v>26.2</c:v>
                </c:pt>
                <c:pt idx="6">
                  <c:v>26.2</c:v>
                </c:pt>
                <c:pt idx="7">
                  <c:v>33.299999999999997</c:v>
                </c:pt>
                <c:pt idx="8">
                  <c:v>33.299999999999997</c:v>
                </c:pt>
              </c:numCache>
            </c:numRef>
          </c:val>
          <c:extLst>
            <c:ext xmlns:c16="http://schemas.microsoft.com/office/drawing/2014/chart" uri="{C3380CC4-5D6E-409C-BE32-E72D297353CC}">
              <c16:uniqueId val="{00000002-D100-4B79-93AC-06974B35B9BE}"/>
            </c:ext>
          </c:extLst>
        </c:ser>
        <c:dLbls>
          <c:showLegendKey val="0"/>
          <c:showVal val="0"/>
          <c:showCatName val="0"/>
          <c:showSerName val="0"/>
          <c:showPercent val="0"/>
          <c:showBubbleSize val="0"/>
        </c:dLbls>
        <c:gapWidth val="182"/>
        <c:axId val="693382511"/>
        <c:axId val="693380015"/>
      </c:barChart>
      <c:catAx>
        <c:axId val="6933825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crossAx val="693380015"/>
        <c:crosses val="autoZero"/>
        <c:auto val="1"/>
        <c:lblAlgn val="ctr"/>
        <c:lblOffset val="100"/>
        <c:noMultiLvlLbl val="0"/>
      </c:catAx>
      <c:valAx>
        <c:axId val="693380015"/>
        <c:scaling>
          <c:orientation val="minMax"/>
        </c:scaling>
        <c:delete val="0"/>
        <c:axPos val="b"/>
        <c:majorGridlines>
          <c:spPr>
            <a:ln w="9525" cap="flat" cmpd="sng" algn="ctr">
              <a:solidFill>
                <a:schemeClr val="tx1">
                  <a:lumMod val="15000"/>
                  <a:lumOff val="85000"/>
                </a:schemeClr>
              </a:solidFill>
              <a:round/>
            </a:ln>
            <a:effectLst/>
          </c:spPr>
        </c:majorGridlines>
        <c:numFmt formatCode="[&lt;&gt;0]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693382511"/>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p.26!$D$24</c:f>
              <c:strCache>
                <c:ptCount val="1"/>
                <c:pt idx="0">
                  <c:v>Ayuntamiento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p.26!$C$25:$C$27</c:f>
              <c:strCache>
                <c:ptCount val="3"/>
                <c:pt idx="0">
                  <c:v>Presencial</c:v>
                </c:pt>
                <c:pt idx="1">
                  <c:v>Online</c:v>
                </c:pt>
                <c:pt idx="2">
                  <c:v>Mixta</c:v>
                </c:pt>
              </c:strCache>
            </c:strRef>
          </c:cat>
          <c:val>
            <c:numRef>
              <c:f>p.26!$D$25:$D$27</c:f>
              <c:numCache>
                <c:formatCode>[&lt;&gt;0]General;\-</c:formatCode>
                <c:ptCount val="3"/>
                <c:pt idx="0">
                  <c:v>10</c:v>
                </c:pt>
                <c:pt idx="1">
                  <c:v>40</c:v>
                </c:pt>
                <c:pt idx="2">
                  <c:v>50</c:v>
                </c:pt>
              </c:numCache>
            </c:numRef>
          </c:val>
          <c:extLst>
            <c:ext xmlns:c16="http://schemas.microsoft.com/office/drawing/2014/chart" uri="{C3380CC4-5D6E-409C-BE32-E72D297353CC}">
              <c16:uniqueId val="{00000000-8466-4612-B34F-B6BED1BA97C6}"/>
            </c:ext>
          </c:extLst>
        </c:ser>
        <c:ser>
          <c:idx val="1"/>
          <c:order val="1"/>
          <c:tx>
            <c:strRef>
              <c:f>p.26!$E$24</c:f>
              <c:strCache>
                <c:ptCount val="1"/>
                <c:pt idx="0">
                  <c:v>Mancomunidad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p.26!$C$25:$C$27</c:f>
              <c:strCache>
                <c:ptCount val="3"/>
                <c:pt idx="0">
                  <c:v>Presencial</c:v>
                </c:pt>
                <c:pt idx="1">
                  <c:v>Online</c:v>
                </c:pt>
                <c:pt idx="2">
                  <c:v>Mixta</c:v>
                </c:pt>
              </c:strCache>
            </c:strRef>
          </c:cat>
          <c:val>
            <c:numRef>
              <c:f>p.26!$E$25:$E$27</c:f>
              <c:numCache>
                <c:formatCode>[&lt;&gt;0]General;\-</c:formatCode>
                <c:ptCount val="3"/>
                <c:pt idx="1">
                  <c:v>41.7</c:v>
                </c:pt>
                <c:pt idx="2">
                  <c:v>58.3</c:v>
                </c:pt>
              </c:numCache>
            </c:numRef>
          </c:val>
          <c:extLst>
            <c:ext xmlns:c16="http://schemas.microsoft.com/office/drawing/2014/chart" uri="{C3380CC4-5D6E-409C-BE32-E72D297353CC}">
              <c16:uniqueId val="{00000001-8466-4612-B34F-B6BED1BA97C6}"/>
            </c:ext>
          </c:extLst>
        </c:ser>
        <c:dLbls>
          <c:showLegendKey val="0"/>
          <c:showVal val="0"/>
          <c:showCatName val="0"/>
          <c:showSerName val="0"/>
          <c:showPercent val="0"/>
          <c:showBubbleSize val="0"/>
        </c:dLbls>
        <c:gapWidth val="267"/>
        <c:overlap val="-43"/>
        <c:axId val="452563599"/>
        <c:axId val="452571087"/>
      </c:barChart>
      <c:catAx>
        <c:axId val="452563599"/>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cap="none" spc="0" normalizeH="0" baseline="0">
                <a:solidFill>
                  <a:schemeClr val="dk1">
                    <a:lumMod val="65000"/>
                    <a:lumOff val="35000"/>
                  </a:schemeClr>
                </a:solidFill>
                <a:latin typeface="+mn-lt"/>
                <a:ea typeface="+mn-ea"/>
                <a:cs typeface="+mn-cs"/>
              </a:defRPr>
            </a:pPr>
            <a:endParaRPr lang="es-ES"/>
          </a:p>
        </c:txPr>
        <c:crossAx val="452571087"/>
        <c:crosses val="autoZero"/>
        <c:auto val="1"/>
        <c:lblAlgn val="ctr"/>
        <c:lblOffset val="100"/>
        <c:noMultiLvlLbl val="0"/>
      </c:catAx>
      <c:valAx>
        <c:axId val="452571087"/>
        <c:scaling>
          <c:orientation val="minMax"/>
        </c:scaling>
        <c:delete val="0"/>
        <c:axPos val="l"/>
        <c:majorGridlines>
          <c:spPr>
            <a:ln w="9525" cap="flat" cmpd="sng" algn="ctr">
              <a:solidFill>
                <a:schemeClr val="dk1">
                  <a:lumMod val="15000"/>
                  <a:lumOff val="85000"/>
                </a:schemeClr>
              </a:solidFill>
              <a:round/>
            </a:ln>
            <a:effectLst/>
          </c:spPr>
        </c:majorGridlines>
        <c:numFmt formatCode="[&lt;&gt;0]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S"/>
          </a:p>
        </c:txPr>
        <c:crossAx val="452563599"/>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s-ES"/>
        </a:p>
      </c:txPr>
    </c:legend>
    <c:plotVisOnly val="1"/>
    <c:dispBlanksAs val="gap"/>
    <c:showDLblsOverMax val="0"/>
  </c:chart>
  <c:spPr>
    <a:solidFill>
      <a:schemeClr val="lt1"/>
    </a:solidFill>
    <a:ln w="9525" cap="flat" cmpd="sng" algn="ctr">
      <a:noFill/>
      <a:round/>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7EE3D54E-887A-4500-BD29-92B803F9AAD1}" type="datetimeFigureOut">
              <a:rPr lang="es-ES" smtClean="0"/>
              <a:t>12/07/2022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FCA15BB-A27F-499B-98C4-FD1C5B2D41C7}" type="slidenum">
              <a:rPr lang="es-ES" smtClean="0"/>
              <a:t>‹Nº›</a:t>
            </a:fld>
            <a:endParaRPr lang="es-ES"/>
          </a:p>
        </p:txBody>
      </p:sp>
    </p:spTree>
    <p:extLst>
      <p:ext uri="{BB962C8B-B14F-4D97-AF65-F5344CB8AC3E}">
        <p14:creationId xmlns:p14="http://schemas.microsoft.com/office/powerpoint/2010/main" val="1846557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7EE3D54E-887A-4500-BD29-92B803F9AAD1}" type="datetimeFigureOut">
              <a:rPr lang="es-ES" smtClean="0"/>
              <a:t>12/07/2022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FCA15BB-A27F-499B-98C4-FD1C5B2D41C7}" type="slidenum">
              <a:rPr lang="es-ES" smtClean="0"/>
              <a:t>‹Nº›</a:t>
            </a:fld>
            <a:endParaRPr lang="es-ES"/>
          </a:p>
        </p:txBody>
      </p:sp>
    </p:spTree>
    <p:extLst>
      <p:ext uri="{BB962C8B-B14F-4D97-AF65-F5344CB8AC3E}">
        <p14:creationId xmlns:p14="http://schemas.microsoft.com/office/powerpoint/2010/main" val="202631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7EE3D54E-887A-4500-BD29-92B803F9AAD1}" type="datetimeFigureOut">
              <a:rPr lang="es-ES" smtClean="0"/>
              <a:t>12/07/2022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FCA15BB-A27F-499B-98C4-FD1C5B2D41C7}" type="slidenum">
              <a:rPr lang="es-ES" smtClean="0"/>
              <a:t>‹Nº›</a:t>
            </a:fld>
            <a:endParaRPr lang="es-ES"/>
          </a:p>
        </p:txBody>
      </p:sp>
    </p:spTree>
    <p:extLst>
      <p:ext uri="{BB962C8B-B14F-4D97-AF65-F5344CB8AC3E}">
        <p14:creationId xmlns:p14="http://schemas.microsoft.com/office/powerpoint/2010/main" val="2345696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7EE3D54E-887A-4500-BD29-92B803F9AAD1}" type="datetimeFigureOut">
              <a:rPr lang="es-ES" smtClean="0"/>
              <a:t>12/07/2022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FCA15BB-A27F-499B-98C4-FD1C5B2D41C7}" type="slidenum">
              <a:rPr lang="es-ES" smtClean="0"/>
              <a:t>‹Nº›</a:t>
            </a:fld>
            <a:endParaRPr lang="es-ES"/>
          </a:p>
        </p:txBody>
      </p:sp>
    </p:spTree>
    <p:extLst>
      <p:ext uri="{BB962C8B-B14F-4D97-AF65-F5344CB8AC3E}">
        <p14:creationId xmlns:p14="http://schemas.microsoft.com/office/powerpoint/2010/main" val="1367914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7EE3D54E-887A-4500-BD29-92B803F9AAD1}" type="datetimeFigureOut">
              <a:rPr lang="es-ES" smtClean="0"/>
              <a:t>12/07/2022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4FCA15BB-A27F-499B-98C4-FD1C5B2D41C7}" type="slidenum">
              <a:rPr lang="es-ES" smtClean="0"/>
              <a:t>‹Nº›</a:t>
            </a:fld>
            <a:endParaRPr lang="es-ES"/>
          </a:p>
        </p:txBody>
      </p:sp>
    </p:spTree>
    <p:extLst>
      <p:ext uri="{BB962C8B-B14F-4D97-AF65-F5344CB8AC3E}">
        <p14:creationId xmlns:p14="http://schemas.microsoft.com/office/powerpoint/2010/main" val="176516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7EE3D54E-887A-4500-BD29-92B803F9AAD1}" type="datetimeFigureOut">
              <a:rPr lang="es-ES" smtClean="0"/>
              <a:t>12/07/2022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FCA15BB-A27F-499B-98C4-FD1C5B2D41C7}" type="slidenum">
              <a:rPr lang="es-ES" smtClean="0"/>
              <a:t>‹Nº›</a:t>
            </a:fld>
            <a:endParaRPr lang="es-ES"/>
          </a:p>
        </p:txBody>
      </p:sp>
    </p:spTree>
    <p:extLst>
      <p:ext uri="{BB962C8B-B14F-4D97-AF65-F5344CB8AC3E}">
        <p14:creationId xmlns:p14="http://schemas.microsoft.com/office/powerpoint/2010/main" val="1488771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7EE3D54E-887A-4500-BD29-92B803F9AAD1}" type="datetimeFigureOut">
              <a:rPr lang="es-ES" smtClean="0"/>
              <a:t>12/07/2022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4FCA15BB-A27F-499B-98C4-FD1C5B2D41C7}" type="slidenum">
              <a:rPr lang="es-ES" smtClean="0"/>
              <a:t>‹Nº›</a:t>
            </a:fld>
            <a:endParaRPr lang="es-ES"/>
          </a:p>
        </p:txBody>
      </p:sp>
    </p:spTree>
    <p:extLst>
      <p:ext uri="{BB962C8B-B14F-4D97-AF65-F5344CB8AC3E}">
        <p14:creationId xmlns:p14="http://schemas.microsoft.com/office/powerpoint/2010/main" val="3275167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7EE3D54E-887A-4500-BD29-92B803F9AAD1}" type="datetimeFigureOut">
              <a:rPr lang="es-ES" smtClean="0"/>
              <a:t>12/07/2022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4FCA15BB-A27F-499B-98C4-FD1C5B2D41C7}" type="slidenum">
              <a:rPr lang="es-ES" smtClean="0"/>
              <a:t>‹Nº›</a:t>
            </a:fld>
            <a:endParaRPr lang="es-ES"/>
          </a:p>
        </p:txBody>
      </p:sp>
    </p:spTree>
    <p:extLst>
      <p:ext uri="{BB962C8B-B14F-4D97-AF65-F5344CB8AC3E}">
        <p14:creationId xmlns:p14="http://schemas.microsoft.com/office/powerpoint/2010/main" val="843043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7EE3D54E-887A-4500-BD29-92B803F9AAD1}" type="datetimeFigureOut">
              <a:rPr lang="es-ES" smtClean="0"/>
              <a:t>12/07/2022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4FCA15BB-A27F-499B-98C4-FD1C5B2D41C7}" type="slidenum">
              <a:rPr lang="es-ES" smtClean="0"/>
              <a:t>‹Nº›</a:t>
            </a:fld>
            <a:endParaRPr lang="es-ES"/>
          </a:p>
        </p:txBody>
      </p:sp>
    </p:spTree>
    <p:extLst>
      <p:ext uri="{BB962C8B-B14F-4D97-AF65-F5344CB8AC3E}">
        <p14:creationId xmlns:p14="http://schemas.microsoft.com/office/powerpoint/2010/main" val="3096155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7EE3D54E-887A-4500-BD29-92B803F9AAD1}" type="datetimeFigureOut">
              <a:rPr lang="es-ES" smtClean="0"/>
              <a:t>12/07/2022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FCA15BB-A27F-499B-98C4-FD1C5B2D41C7}" type="slidenum">
              <a:rPr lang="es-ES" smtClean="0"/>
              <a:t>‹Nº›</a:t>
            </a:fld>
            <a:endParaRPr lang="es-ES"/>
          </a:p>
        </p:txBody>
      </p:sp>
    </p:spTree>
    <p:extLst>
      <p:ext uri="{BB962C8B-B14F-4D97-AF65-F5344CB8AC3E}">
        <p14:creationId xmlns:p14="http://schemas.microsoft.com/office/powerpoint/2010/main" val="1378093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7EE3D54E-887A-4500-BD29-92B803F9AAD1}" type="datetimeFigureOut">
              <a:rPr lang="es-ES" smtClean="0"/>
              <a:t>12/07/2022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4FCA15BB-A27F-499B-98C4-FD1C5B2D41C7}" type="slidenum">
              <a:rPr lang="es-ES" smtClean="0"/>
              <a:t>‹Nº›</a:t>
            </a:fld>
            <a:endParaRPr lang="es-ES"/>
          </a:p>
        </p:txBody>
      </p:sp>
    </p:spTree>
    <p:extLst>
      <p:ext uri="{BB962C8B-B14F-4D97-AF65-F5344CB8AC3E}">
        <p14:creationId xmlns:p14="http://schemas.microsoft.com/office/powerpoint/2010/main" val="2897128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E3D54E-887A-4500-BD29-92B803F9AAD1}" type="datetimeFigureOut">
              <a:rPr lang="es-ES" smtClean="0"/>
              <a:t>12/07/2022</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CA15BB-A27F-499B-98C4-FD1C5B2D41C7}" type="slidenum">
              <a:rPr lang="es-ES" smtClean="0"/>
              <a:t>‹Nº›</a:t>
            </a:fld>
            <a:endParaRPr lang="es-ES"/>
          </a:p>
        </p:txBody>
      </p:sp>
    </p:spTree>
    <p:extLst>
      <p:ext uri="{BB962C8B-B14F-4D97-AF65-F5344CB8AC3E}">
        <p14:creationId xmlns:p14="http://schemas.microsoft.com/office/powerpoint/2010/main" val="3366081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4.jpeg"/><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4.jpeg"/><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4.jpeg"/><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4.jpeg"/><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4.jpeg"/><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4.jpeg"/><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4.jpeg"/><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9.emf"/><Relationship Id="rId4" Type="http://schemas.openxmlformats.org/officeDocument/2006/relationships/image" Target="../media/image2.png"/><Relationship Id="rId9"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4.jpeg"/><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4.jpeg"/><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4.jpeg"/><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4.jpeg"/><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4.jpeg"/><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17.bin"/><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image" Target="../media/image25.emf"/></Relationships>
</file>

<file path=ppt/slides/_rels/slide29.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image" Target="../media/image4.jpeg"/><Relationship Id="rId7"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image" Target="../media/image4.jpeg"/><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chart" Target="../charts/char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4.jpeg"/><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4.jpeg"/><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jpeg"/><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4.jpe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0" y="3763496"/>
            <a:ext cx="12193057" cy="1289768"/>
          </a:xfrm>
          <a:prstGeom prst="rect">
            <a:avLst/>
          </a:prstGeom>
        </p:spPr>
      </p:pic>
      <p:pic>
        <p:nvPicPr>
          <p:cNvPr id="4" name="Imagen 3"/>
          <p:cNvPicPr>
            <a:picLocks noChangeAspect="1"/>
          </p:cNvPicPr>
          <p:nvPr/>
        </p:nvPicPr>
        <p:blipFill>
          <a:blip r:embed="rId3"/>
          <a:stretch>
            <a:fillRect/>
          </a:stretch>
        </p:blipFill>
        <p:spPr>
          <a:xfrm>
            <a:off x="0" y="0"/>
            <a:ext cx="11945984" cy="2024743"/>
          </a:xfrm>
          <a:prstGeom prst="rect">
            <a:avLst/>
          </a:prstGeom>
        </p:spPr>
      </p:pic>
      <p:sp>
        <p:nvSpPr>
          <p:cNvPr id="5" name="Rectángulo 4"/>
          <p:cNvSpPr/>
          <p:nvPr/>
        </p:nvSpPr>
        <p:spPr>
          <a:xfrm>
            <a:off x="2310062" y="3769439"/>
            <a:ext cx="8502315" cy="1200329"/>
          </a:xfrm>
          <a:prstGeom prst="rect">
            <a:avLst/>
          </a:prstGeom>
        </p:spPr>
        <p:txBody>
          <a:bodyPr wrap="square">
            <a:spAutoFit/>
          </a:bodyPr>
          <a:lstStyle/>
          <a:p>
            <a:pPr algn="ctr"/>
            <a:r>
              <a:rPr lang="es-ES" sz="2400" b="1" dirty="0" smtClean="0">
                <a:solidFill>
                  <a:schemeClr val="bg1"/>
                </a:solidFill>
                <a:latin typeface="Cambria" panose="02040503050406030204" pitchFamily="18" charset="0"/>
                <a:ea typeface="Cambria" panose="02040503050406030204" pitchFamily="18" charset="0"/>
              </a:rPr>
              <a:t>Estudio de necesidades formativas del colectivo de profesionales dedicados a la participación ciudadana de las corporaciones locales</a:t>
            </a:r>
            <a:endParaRPr lang="es-ES" sz="2400" b="1" dirty="0">
              <a:solidFill>
                <a:schemeClr val="bg1"/>
              </a:solidFill>
              <a:latin typeface="Cambria" panose="02040503050406030204" pitchFamily="18" charset="0"/>
              <a:ea typeface="Cambria" panose="02040503050406030204" pitchFamily="18" charset="0"/>
            </a:endParaRPr>
          </a:p>
        </p:txBody>
      </p:sp>
      <p:sp>
        <p:nvSpPr>
          <p:cNvPr id="7" name="CuadroTexto 6"/>
          <p:cNvSpPr txBox="1"/>
          <p:nvPr/>
        </p:nvSpPr>
        <p:spPr>
          <a:xfrm>
            <a:off x="9970166" y="6140857"/>
            <a:ext cx="1684421" cy="307777"/>
          </a:xfrm>
          <a:prstGeom prst="rect">
            <a:avLst/>
          </a:prstGeom>
          <a:noFill/>
        </p:spPr>
        <p:txBody>
          <a:bodyPr wrap="square" rtlCol="0">
            <a:spAutoFit/>
          </a:bodyPr>
          <a:lstStyle/>
          <a:p>
            <a:pPr algn="ctr"/>
            <a:r>
              <a:rPr lang="es-ES" sz="1400" i="1" dirty="0" smtClean="0">
                <a:latin typeface="Cambria" panose="02040503050406030204" pitchFamily="18" charset="0"/>
                <a:ea typeface="Cambria" panose="02040503050406030204" pitchFamily="18" charset="0"/>
              </a:rPr>
              <a:t>11 i 12 </a:t>
            </a:r>
            <a:r>
              <a:rPr lang="es-ES" sz="1400" i="1" dirty="0" err="1" smtClean="0">
                <a:latin typeface="Cambria" panose="02040503050406030204" pitchFamily="18" charset="0"/>
                <a:ea typeface="Cambria" panose="02040503050406030204" pitchFamily="18" charset="0"/>
              </a:rPr>
              <a:t>juliol</a:t>
            </a:r>
            <a:r>
              <a:rPr lang="es-ES" sz="1400" i="1" dirty="0" smtClean="0">
                <a:latin typeface="Cambria" panose="02040503050406030204" pitchFamily="18" charset="0"/>
                <a:ea typeface="Cambria" panose="02040503050406030204" pitchFamily="18" charset="0"/>
              </a:rPr>
              <a:t> 2022</a:t>
            </a:r>
            <a:endParaRPr lang="es-ES" sz="1400" i="1" dirty="0">
              <a:latin typeface="Cambria" panose="02040503050406030204" pitchFamily="18" charset="0"/>
              <a:ea typeface="Cambria" panose="02040503050406030204" pitchFamily="18" charset="0"/>
            </a:endParaRPr>
          </a:p>
        </p:txBody>
      </p:sp>
      <p:pic>
        <p:nvPicPr>
          <p:cNvPr id="10" name="Imagen 9"/>
          <p:cNvPicPr>
            <a:picLocks noChangeAspect="1"/>
          </p:cNvPicPr>
          <p:nvPr/>
        </p:nvPicPr>
        <p:blipFill>
          <a:blip r:embed="rId4"/>
          <a:stretch>
            <a:fillRect/>
          </a:stretch>
        </p:blipFill>
        <p:spPr>
          <a:xfrm>
            <a:off x="-1" y="4973758"/>
            <a:ext cx="2775285" cy="1881174"/>
          </a:xfrm>
          <a:prstGeom prst="rect">
            <a:avLst/>
          </a:prstGeom>
        </p:spPr>
      </p:pic>
      <p:sp>
        <p:nvSpPr>
          <p:cNvPr id="8" name="Rectángulo 7"/>
          <p:cNvSpPr/>
          <p:nvPr/>
        </p:nvSpPr>
        <p:spPr>
          <a:xfrm>
            <a:off x="2190089" y="2825482"/>
            <a:ext cx="8502315" cy="677108"/>
          </a:xfrm>
          <a:prstGeom prst="rect">
            <a:avLst/>
          </a:prstGeom>
        </p:spPr>
        <p:txBody>
          <a:bodyPr wrap="square">
            <a:spAutoFit/>
          </a:bodyPr>
          <a:lstStyle/>
          <a:p>
            <a:pPr algn="ctr"/>
            <a:r>
              <a:rPr lang="es-ES" sz="3800" b="1" dirty="0" smtClean="0">
                <a:latin typeface="Cambria" panose="02040503050406030204" pitchFamily="18" charset="0"/>
                <a:ea typeface="Cambria" panose="02040503050406030204" pitchFamily="18" charset="0"/>
              </a:rPr>
              <a:t>I </a:t>
            </a:r>
            <a:r>
              <a:rPr lang="es-ES" sz="3800" b="1" dirty="0" err="1" smtClean="0">
                <a:latin typeface="Cambria" panose="02040503050406030204" pitchFamily="18" charset="0"/>
                <a:ea typeface="Cambria" panose="02040503050406030204" pitchFamily="18" charset="0"/>
              </a:rPr>
              <a:t>Escola</a:t>
            </a:r>
            <a:r>
              <a:rPr lang="es-ES" sz="3800" b="1" dirty="0" smtClean="0">
                <a:latin typeface="Cambria" panose="02040503050406030204" pitchFamily="18" charset="0"/>
                <a:ea typeface="Cambria" panose="02040503050406030204" pitchFamily="18" charset="0"/>
              </a:rPr>
              <a:t> de </a:t>
            </a:r>
            <a:r>
              <a:rPr lang="es-ES" sz="3800" b="1" dirty="0" err="1" smtClean="0">
                <a:latin typeface="Cambria" panose="02040503050406030204" pitchFamily="18" charset="0"/>
                <a:ea typeface="Cambria" panose="02040503050406030204" pitchFamily="18" charset="0"/>
              </a:rPr>
              <a:t>Participació</a:t>
            </a:r>
            <a:r>
              <a:rPr lang="es-ES" sz="3800" b="1" dirty="0" smtClean="0">
                <a:latin typeface="Cambria" panose="02040503050406030204" pitchFamily="18" charset="0"/>
                <a:ea typeface="Cambria" panose="02040503050406030204" pitchFamily="18" charset="0"/>
              </a:rPr>
              <a:t> </a:t>
            </a:r>
            <a:r>
              <a:rPr lang="es-ES" sz="3800" b="1" dirty="0" smtClean="0">
                <a:solidFill>
                  <a:srgbClr val="FF9900"/>
                </a:solidFill>
                <a:latin typeface="Cambria" panose="02040503050406030204" pitchFamily="18" charset="0"/>
                <a:ea typeface="Cambria" panose="02040503050406030204" pitchFamily="18" charset="0"/>
              </a:rPr>
              <a:t>PAGODA</a:t>
            </a:r>
            <a:r>
              <a:rPr lang="es-ES" sz="3800" b="1" dirty="0" smtClean="0">
                <a:latin typeface="Cambria" panose="02040503050406030204" pitchFamily="18" charset="0"/>
                <a:ea typeface="Cambria" panose="02040503050406030204" pitchFamily="18" charset="0"/>
              </a:rPr>
              <a:t> 2022</a:t>
            </a:r>
            <a:endParaRPr lang="es-ES" sz="38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8750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32682" t="20190" r="32053" b="19048"/>
          <a:stretch/>
        </p:blipFill>
        <p:spPr>
          <a:xfrm>
            <a:off x="11077303" y="104504"/>
            <a:ext cx="966650" cy="1176952"/>
          </a:xfrm>
          <a:prstGeom prst="rect">
            <a:avLst/>
          </a:prstGeom>
        </p:spPr>
      </p:pic>
      <p:pic>
        <p:nvPicPr>
          <p:cNvPr id="8" name="Imagen 7"/>
          <p:cNvPicPr>
            <a:picLocks noChangeAspect="1"/>
          </p:cNvPicPr>
          <p:nvPr/>
        </p:nvPicPr>
        <p:blipFill rotWithShape="1">
          <a:blip r:embed="rId3"/>
          <a:srcRect l="4270" t="18443" r="95379" b="67200"/>
          <a:stretch/>
        </p:blipFill>
        <p:spPr>
          <a:xfrm>
            <a:off x="0" y="5919537"/>
            <a:ext cx="12192000" cy="938464"/>
          </a:xfrm>
          <a:prstGeom prst="rect">
            <a:avLst/>
          </a:prstGeom>
        </p:spPr>
      </p:pic>
      <p:pic>
        <p:nvPicPr>
          <p:cNvPr id="11" name="Imagen 10"/>
          <p:cNvPicPr>
            <a:picLocks noChangeAspect="1"/>
          </p:cNvPicPr>
          <p:nvPr/>
        </p:nvPicPr>
        <p:blipFill rotWithShape="1">
          <a:blip r:embed="rId4"/>
          <a:srcRect l="7953" t="5721" r="11426" b="30572"/>
          <a:stretch/>
        </p:blipFill>
        <p:spPr>
          <a:xfrm>
            <a:off x="11213432" y="5919536"/>
            <a:ext cx="978568" cy="938626"/>
          </a:xfrm>
          <a:prstGeom prst="rect">
            <a:avLst/>
          </a:prstGeom>
        </p:spPr>
      </p:pic>
      <p:pic>
        <p:nvPicPr>
          <p:cNvPr id="12" name="Imagen 11"/>
          <p:cNvPicPr>
            <a:picLocks noChangeAspect="1"/>
          </p:cNvPicPr>
          <p:nvPr/>
        </p:nvPicPr>
        <p:blipFill rotWithShape="1">
          <a:blip r:embed="rId5"/>
          <a:srcRect l="89225" t="6002"/>
          <a:stretch/>
        </p:blipFill>
        <p:spPr>
          <a:xfrm>
            <a:off x="0" y="5889340"/>
            <a:ext cx="12192000" cy="45815"/>
          </a:xfrm>
          <a:prstGeom prst="rect">
            <a:avLst/>
          </a:prstGeom>
        </p:spPr>
      </p:pic>
      <p:sp>
        <p:nvSpPr>
          <p:cNvPr id="6" name="Título 1"/>
          <p:cNvSpPr>
            <a:spLocks noGrp="1"/>
          </p:cNvSpPr>
          <p:nvPr>
            <p:ph type="title"/>
          </p:nvPr>
        </p:nvSpPr>
        <p:spPr>
          <a:xfrm>
            <a:off x="838200" y="2242050"/>
            <a:ext cx="10515600" cy="1325563"/>
          </a:xfrm>
        </p:spPr>
        <p:txBody>
          <a:bodyPr>
            <a:normAutofit/>
          </a:bodyPr>
          <a:lstStyle/>
          <a:p>
            <a:pPr algn="r"/>
            <a:r>
              <a:rPr lang="es-ES" sz="3600" b="1" dirty="0" smtClean="0"/>
              <a:t>Política de participación </a:t>
            </a:r>
            <a:endParaRPr lang="es-ES" sz="3600" b="1" dirty="0"/>
          </a:p>
        </p:txBody>
      </p:sp>
      <p:pic>
        <p:nvPicPr>
          <p:cNvPr id="7" name="Imagen 6"/>
          <p:cNvPicPr>
            <a:picLocks noChangeAspect="1"/>
          </p:cNvPicPr>
          <p:nvPr/>
        </p:nvPicPr>
        <p:blipFill rotWithShape="1">
          <a:blip r:embed="rId3"/>
          <a:srcRect l="4270" t="18443" r="95379" b="67200"/>
          <a:stretch/>
        </p:blipFill>
        <p:spPr>
          <a:xfrm>
            <a:off x="6705601" y="2664229"/>
            <a:ext cx="64167" cy="449120"/>
          </a:xfrm>
          <a:prstGeom prst="rect">
            <a:avLst/>
          </a:prstGeom>
        </p:spPr>
      </p:pic>
      <p:sp>
        <p:nvSpPr>
          <p:cNvPr id="2" name="CuadroTexto 1"/>
          <p:cNvSpPr txBox="1"/>
          <p:nvPr/>
        </p:nvSpPr>
        <p:spPr>
          <a:xfrm>
            <a:off x="9106989" y="1595718"/>
            <a:ext cx="2246811" cy="646331"/>
          </a:xfrm>
          <a:prstGeom prst="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ES" sz="3600" dirty="0" smtClean="0"/>
              <a:t>BLOQUE II</a:t>
            </a:r>
            <a:endParaRPr lang="es-ES" sz="3600" dirty="0"/>
          </a:p>
        </p:txBody>
      </p:sp>
      <p:pic>
        <p:nvPicPr>
          <p:cNvPr id="9" name="Imagen 8"/>
          <p:cNvPicPr>
            <a:picLocks noChangeAspect="1"/>
          </p:cNvPicPr>
          <p:nvPr/>
        </p:nvPicPr>
        <p:blipFill rotWithShape="1">
          <a:blip r:embed="rId6">
            <a:extLst>
              <a:ext uri="{BEBA8EAE-BF5A-486C-A8C5-ECC9F3942E4B}">
                <a14:imgProps xmlns:a14="http://schemas.microsoft.com/office/drawing/2010/main">
                  <a14:imgLayer r:embed="rId7">
                    <a14:imgEffect>
                      <a14:artisticLightScreen/>
                    </a14:imgEffect>
                  </a14:imgLayer>
                </a14:imgProps>
              </a:ext>
            </a:extLst>
          </a:blip>
          <a:srcRect b="7328"/>
          <a:stretch/>
        </p:blipFill>
        <p:spPr>
          <a:xfrm>
            <a:off x="1" y="1"/>
            <a:ext cx="4032470" cy="5889339"/>
          </a:xfrm>
          <a:prstGeom prst="rect">
            <a:avLst/>
          </a:prstGeom>
          <a:effectLst>
            <a:glow>
              <a:schemeClr val="accent1">
                <a:alpha val="77000"/>
              </a:schemeClr>
            </a:glow>
            <a:reflection blurRad="292100" endPos="0" dist="50800" dir="5400000" sy="-100000" algn="bl" rotWithShape="0"/>
          </a:effectLst>
        </p:spPr>
      </p:pic>
    </p:spTree>
    <p:extLst>
      <p:ext uri="{BB962C8B-B14F-4D97-AF65-F5344CB8AC3E}">
        <p14:creationId xmlns:p14="http://schemas.microsoft.com/office/powerpoint/2010/main" val="1093491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l="32682" t="20190" r="32053" b="19048"/>
          <a:stretch/>
        </p:blipFill>
        <p:spPr>
          <a:xfrm>
            <a:off x="11077303" y="104504"/>
            <a:ext cx="966650" cy="1176952"/>
          </a:xfrm>
          <a:prstGeom prst="rect">
            <a:avLst/>
          </a:prstGeom>
        </p:spPr>
      </p:pic>
      <p:pic>
        <p:nvPicPr>
          <p:cNvPr id="8" name="Imagen 7"/>
          <p:cNvPicPr>
            <a:picLocks noChangeAspect="1"/>
          </p:cNvPicPr>
          <p:nvPr/>
        </p:nvPicPr>
        <p:blipFill rotWithShape="1">
          <a:blip r:embed="rId4"/>
          <a:srcRect l="4270" t="18443" r="95379" b="67200"/>
          <a:stretch/>
        </p:blipFill>
        <p:spPr>
          <a:xfrm>
            <a:off x="0" y="5919537"/>
            <a:ext cx="12192000" cy="938464"/>
          </a:xfrm>
          <a:prstGeom prst="rect">
            <a:avLst/>
          </a:prstGeom>
        </p:spPr>
      </p:pic>
      <p:pic>
        <p:nvPicPr>
          <p:cNvPr id="11" name="Imagen 10"/>
          <p:cNvPicPr>
            <a:picLocks noChangeAspect="1"/>
          </p:cNvPicPr>
          <p:nvPr/>
        </p:nvPicPr>
        <p:blipFill rotWithShape="1">
          <a:blip r:embed="rId5"/>
          <a:srcRect l="7953" t="5721" r="11426" b="30572"/>
          <a:stretch/>
        </p:blipFill>
        <p:spPr>
          <a:xfrm>
            <a:off x="11213432" y="5919536"/>
            <a:ext cx="978568" cy="938626"/>
          </a:xfrm>
          <a:prstGeom prst="rect">
            <a:avLst/>
          </a:prstGeom>
        </p:spPr>
      </p:pic>
      <p:pic>
        <p:nvPicPr>
          <p:cNvPr id="12" name="Imagen 11"/>
          <p:cNvPicPr>
            <a:picLocks noChangeAspect="1"/>
          </p:cNvPicPr>
          <p:nvPr/>
        </p:nvPicPr>
        <p:blipFill rotWithShape="1">
          <a:blip r:embed="rId6"/>
          <a:srcRect l="89225" t="6002"/>
          <a:stretch/>
        </p:blipFill>
        <p:spPr>
          <a:xfrm>
            <a:off x="0" y="5889340"/>
            <a:ext cx="12192000" cy="45815"/>
          </a:xfrm>
          <a:prstGeom prst="rect">
            <a:avLst/>
          </a:prstGeom>
        </p:spPr>
      </p:pic>
      <p:sp>
        <p:nvSpPr>
          <p:cNvPr id="6" name="Título 1"/>
          <p:cNvSpPr>
            <a:spLocks noGrp="1"/>
          </p:cNvSpPr>
          <p:nvPr>
            <p:ph type="title"/>
          </p:nvPr>
        </p:nvSpPr>
        <p:spPr>
          <a:xfrm>
            <a:off x="681790" y="5758071"/>
            <a:ext cx="10515600" cy="1325563"/>
          </a:xfrm>
        </p:spPr>
        <p:txBody>
          <a:bodyPr>
            <a:normAutofit/>
          </a:bodyPr>
          <a:lstStyle/>
          <a:p>
            <a:r>
              <a:rPr lang="es-ES" sz="2600" b="1" dirty="0">
                <a:solidFill>
                  <a:schemeClr val="bg1"/>
                </a:solidFill>
              </a:rPr>
              <a:t>E</a:t>
            </a:r>
            <a:r>
              <a:rPr lang="es-ES" sz="2600" b="1" dirty="0" smtClean="0">
                <a:solidFill>
                  <a:schemeClr val="bg1"/>
                </a:solidFill>
              </a:rPr>
              <a:t>structura </a:t>
            </a:r>
            <a:r>
              <a:rPr lang="es-ES" sz="2600" b="1" dirty="0">
                <a:solidFill>
                  <a:schemeClr val="bg1"/>
                </a:solidFill>
              </a:rPr>
              <a:t>política-administrativa de participación ciudadana existente en su administración </a:t>
            </a:r>
          </a:p>
        </p:txBody>
      </p:sp>
      <p:graphicFrame>
        <p:nvGraphicFramePr>
          <p:cNvPr id="2" name="Objeto 1"/>
          <p:cNvGraphicFramePr>
            <a:graphicFrameLocks noChangeAspect="1"/>
          </p:cNvGraphicFramePr>
          <p:nvPr>
            <p:extLst>
              <p:ext uri="{D42A27DB-BD31-4B8C-83A1-F6EECF244321}">
                <p14:modId xmlns:p14="http://schemas.microsoft.com/office/powerpoint/2010/main" val="1827833293"/>
              </p:ext>
            </p:extLst>
          </p:nvPr>
        </p:nvGraphicFramePr>
        <p:xfrm>
          <a:off x="1572070" y="2002923"/>
          <a:ext cx="8630767" cy="2174575"/>
        </p:xfrm>
        <a:graphic>
          <a:graphicData uri="http://schemas.openxmlformats.org/presentationml/2006/ole">
            <mc:AlternateContent xmlns:mc="http://schemas.openxmlformats.org/markup-compatibility/2006">
              <mc:Choice xmlns:v="urn:schemas-microsoft-com:vml" Requires="v">
                <p:oleObj spid="_x0000_s2484" name="Hoja de cálculo" r:id="rId7" imgW="6086495" imgH="1533552" progId="Excel.Sheet.12">
                  <p:embed/>
                </p:oleObj>
              </mc:Choice>
              <mc:Fallback>
                <p:oleObj name="Hoja de cálculo" r:id="rId7" imgW="6086495" imgH="1533552" progId="Excel.Sheet.12">
                  <p:embed/>
                  <p:pic>
                    <p:nvPicPr>
                      <p:cNvPr id="0" name=""/>
                      <p:cNvPicPr/>
                      <p:nvPr/>
                    </p:nvPicPr>
                    <p:blipFill>
                      <a:blip r:embed="rId8"/>
                      <a:stretch>
                        <a:fillRect/>
                      </a:stretch>
                    </p:blipFill>
                    <p:spPr>
                      <a:xfrm>
                        <a:off x="1572070" y="2002923"/>
                        <a:ext cx="8630767" cy="2174575"/>
                      </a:xfrm>
                      <a:prstGeom prst="rect">
                        <a:avLst/>
                      </a:prstGeom>
                    </p:spPr>
                  </p:pic>
                </p:oleObj>
              </mc:Fallback>
            </mc:AlternateContent>
          </a:graphicData>
        </a:graphic>
      </p:graphicFrame>
      <p:sp>
        <p:nvSpPr>
          <p:cNvPr id="10" name="CuadroTexto 9"/>
          <p:cNvSpPr txBox="1"/>
          <p:nvPr/>
        </p:nvSpPr>
        <p:spPr>
          <a:xfrm>
            <a:off x="9062484" y="1741603"/>
            <a:ext cx="1267328" cy="246221"/>
          </a:xfrm>
          <a:prstGeom prst="rect">
            <a:avLst/>
          </a:prstGeom>
          <a:noFill/>
        </p:spPr>
        <p:txBody>
          <a:bodyPr wrap="square" rtlCol="0">
            <a:spAutoFit/>
          </a:bodyPr>
          <a:lstStyle/>
          <a:p>
            <a:pPr algn="ctr"/>
            <a:r>
              <a:rPr lang="es-ES" sz="1000" i="1" dirty="0" smtClean="0"/>
              <a:t>Respuesta múltiple</a:t>
            </a:r>
            <a:endParaRPr lang="es-ES" sz="1000" i="1" dirty="0"/>
          </a:p>
        </p:txBody>
      </p:sp>
    </p:spTree>
    <p:extLst>
      <p:ext uri="{BB962C8B-B14F-4D97-AF65-F5344CB8AC3E}">
        <p14:creationId xmlns:p14="http://schemas.microsoft.com/office/powerpoint/2010/main" val="865845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l="32682" t="20190" r="32053" b="19048"/>
          <a:stretch/>
        </p:blipFill>
        <p:spPr>
          <a:xfrm>
            <a:off x="11077303" y="104504"/>
            <a:ext cx="966650" cy="1176952"/>
          </a:xfrm>
          <a:prstGeom prst="rect">
            <a:avLst/>
          </a:prstGeom>
        </p:spPr>
      </p:pic>
      <p:pic>
        <p:nvPicPr>
          <p:cNvPr id="8" name="Imagen 7"/>
          <p:cNvPicPr>
            <a:picLocks noChangeAspect="1"/>
          </p:cNvPicPr>
          <p:nvPr/>
        </p:nvPicPr>
        <p:blipFill rotWithShape="1">
          <a:blip r:embed="rId4"/>
          <a:srcRect l="4270" t="18443" r="95379" b="67200"/>
          <a:stretch/>
        </p:blipFill>
        <p:spPr>
          <a:xfrm>
            <a:off x="0" y="5919537"/>
            <a:ext cx="12192000" cy="938464"/>
          </a:xfrm>
          <a:prstGeom prst="rect">
            <a:avLst/>
          </a:prstGeom>
        </p:spPr>
      </p:pic>
      <p:pic>
        <p:nvPicPr>
          <p:cNvPr id="11" name="Imagen 10"/>
          <p:cNvPicPr>
            <a:picLocks noChangeAspect="1"/>
          </p:cNvPicPr>
          <p:nvPr/>
        </p:nvPicPr>
        <p:blipFill rotWithShape="1">
          <a:blip r:embed="rId5"/>
          <a:srcRect l="7953" t="5721" r="11426" b="30572"/>
          <a:stretch/>
        </p:blipFill>
        <p:spPr>
          <a:xfrm>
            <a:off x="11213432" y="5919536"/>
            <a:ext cx="978568" cy="938626"/>
          </a:xfrm>
          <a:prstGeom prst="rect">
            <a:avLst/>
          </a:prstGeom>
        </p:spPr>
      </p:pic>
      <p:pic>
        <p:nvPicPr>
          <p:cNvPr id="12" name="Imagen 11"/>
          <p:cNvPicPr>
            <a:picLocks noChangeAspect="1"/>
          </p:cNvPicPr>
          <p:nvPr/>
        </p:nvPicPr>
        <p:blipFill rotWithShape="1">
          <a:blip r:embed="rId6"/>
          <a:srcRect l="89225" t="6002"/>
          <a:stretch/>
        </p:blipFill>
        <p:spPr>
          <a:xfrm>
            <a:off x="0" y="5889340"/>
            <a:ext cx="12192000" cy="45815"/>
          </a:xfrm>
          <a:prstGeom prst="rect">
            <a:avLst/>
          </a:prstGeom>
        </p:spPr>
      </p:pic>
      <p:sp>
        <p:nvSpPr>
          <p:cNvPr id="6" name="Título 1"/>
          <p:cNvSpPr>
            <a:spLocks noGrp="1"/>
          </p:cNvSpPr>
          <p:nvPr>
            <p:ph type="title"/>
          </p:nvPr>
        </p:nvSpPr>
        <p:spPr>
          <a:xfrm>
            <a:off x="681790" y="5758071"/>
            <a:ext cx="10515600" cy="1325563"/>
          </a:xfrm>
        </p:spPr>
        <p:txBody>
          <a:bodyPr>
            <a:normAutofit/>
          </a:bodyPr>
          <a:lstStyle/>
          <a:p>
            <a:r>
              <a:rPr lang="es-ES" sz="2600" b="1" dirty="0" smtClean="0">
                <a:solidFill>
                  <a:schemeClr val="bg1"/>
                </a:solidFill>
              </a:rPr>
              <a:t>Espacios </a:t>
            </a:r>
            <a:r>
              <a:rPr lang="es-ES" sz="2600" b="1" dirty="0">
                <a:solidFill>
                  <a:schemeClr val="bg1"/>
                </a:solidFill>
              </a:rPr>
              <a:t>y/o equipamientos de participación ciudadana a cargo de su administración</a:t>
            </a:r>
          </a:p>
        </p:txBody>
      </p:sp>
      <p:sp>
        <p:nvSpPr>
          <p:cNvPr id="13" name="CuadroTexto 12"/>
          <p:cNvSpPr txBox="1"/>
          <p:nvPr/>
        </p:nvSpPr>
        <p:spPr>
          <a:xfrm>
            <a:off x="8035106" y="1252935"/>
            <a:ext cx="1905114" cy="246221"/>
          </a:xfrm>
          <a:prstGeom prst="rect">
            <a:avLst/>
          </a:prstGeom>
          <a:noFill/>
        </p:spPr>
        <p:txBody>
          <a:bodyPr wrap="square" rtlCol="0">
            <a:spAutoFit/>
          </a:bodyPr>
          <a:lstStyle/>
          <a:p>
            <a:pPr algn="ctr"/>
            <a:r>
              <a:rPr lang="es-ES" sz="1000" i="1" dirty="0" smtClean="0"/>
              <a:t>Totales. Respuesta múltiple</a:t>
            </a:r>
            <a:endParaRPr lang="es-ES" sz="1000" i="1" dirty="0"/>
          </a:p>
        </p:txBody>
      </p:sp>
      <p:sp>
        <p:nvSpPr>
          <p:cNvPr id="14" name="CuadroTexto 13"/>
          <p:cNvSpPr txBox="1"/>
          <p:nvPr/>
        </p:nvSpPr>
        <p:spPr>
          <a:xfrm>
            <a:off x="1259305" y="968787"/>
            <a:ext cx="1905114" cy="307777"/>
          </a:xfrm>
          <a:prstGeom prst="rect">
            <a:avLst/>
          </a:prstGeom>
          <a:noFill/>
        </p:spPr>
        <p:txBody>
          <a:bodyPr wrap="square" rtlCol="0">
            <a:spAutoFit/>
          </a:bodyPr>
          <a:lstStyle/>
          <a:p>
            <a:pPr algn="ctr"/>
            <a:r>
              <a:rPr lang="es-ES" sz="1400" b="1" dirty="0" smtClean="0"/>
              <a:t>%</a:t>
            </a:r>
            <a:endParaRPr lang="es-ES" sz="1400" b="1" dirty="0"/>
          </a:p>
        </p:txBody>
      </p:sp>
      <p:graphicFrame>
        <p:nvGraphicFramePr>
          <p:cNvPr id="7" name="Objeto 6"/>
          <p:cNvGraphicFramePr>
            <a:graphicFrameLocks noChangeAspect="1"/>
          </p:cNvGraphicFramePr>
          <p:nvPr>
            <p:extLst>
              <p:ext uri="{D42A27DB-BD31-4B8C-83A1-F6EECF244321}">
                <p14:modId xmlns:p14="http://schemas.microsoft.com/office/powerpoint/2010/main" val="3707470663"/>
              </p:ext>
            </p:extLst>
          </p:nvPr>
        </p:nvGraphicFramePr>
        <p:xfrm>
          <a:off x="2045367" y="1434763"/>
          <a:ext cx="7894853" cy="4097675"/>
        </p:xfrm>
        <a:graphic>
          <a:graphicData uri="http://schemas.openxmlformats.org/presentationml/2006/ole">
            <mc:AlternateContent xmlns:mc="http://schemas.openxmlformats.org/markup-compatibility/2006">
              <mc:Choice xmlns:v="urn:schemas-microsoft-com:vml" Requires="v">
                <p:oleObj spid="_x0000_s4525" name="Hoja de cálculo" r:id="rId7" imgW="5505532" imgH="2857453" progId="Excel.Sheet.12">
                  <p:embed/>
                </p:oleObj>
              </mc:Choice>
              <mc:Fallback>
                <p:oleObj name="Hoja de cálculo" r:id="rId7" imgW="5505532" imgH="2857453" progId="Excel.Sheet.12">
                  <p:embed/>
                  <p:pic>
                    <p:nvPicPr>
                      <p:cNvPr id="0" name=""/>
                      <p:cNvPicPr/>
                      <p:nvPr/>
                    </p:nvPicPr>
                    <p:blipFill>
                      <a:blip r:embed="rId8"/>
                      <a:stretch>
                        <a:fillRect/>
                      </a:stretch>
                    </p:blipFill>
                    <p:spPr>
                      <a:xfrm>
                        <a:off x="2045367" y="1434763"/>
                        <a:ext cx="7894853" cy="4097675"/>
                      </a:xfrm>
                      <a:prstGeom prst="rect">
                        <a:avLst/>
                      </a:prstGeom>
                    </p:spPr>
                  </p:pic>
                </p:oleObj>
              </mc:Fallback>
            </mc:AlternateContent>
          </a:graphicData>
        </a:graphic>
      </p:graphicFrame>
    </p:spTree>
    <p:extLst>
      <p:ext uri="{BB962C8B-B14F-4D97-AF65-F5344CB8AC3E}">
        <p14:creationId xmlns:p14="http://schemas.microsoft.com/office/powerpoint/2010/main" val="2237208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l="32682" t="20190" r="32053" b="19048"/>
          <a:stretch/>
        </p:blipFill>
        <p:spPr>
          <a:xfrm>
            <a:off x="11077303" y="104504"/>
            <a:ext cx="966650" cy="1176952"/>
          </a:xfrm>
          <a:prstGeom prst="rect">
            <a:avLst/>
          </a:prstGeom>
        </p:spPr>
      </p:pic>
      <p:pic>
        <p:nvPicPr>
          <p:cNvPr id="8" name="Imagen 7"/>
          <p:cNvPicPr>
            <a:picLocks noChangeAspect="1"/>
          </p:cNvPicPr>
          <p:nvPr/>
        </p:nvPicPr>
        <p:blipFill rotWithShape="1">
          <a:blip r:embed="rId4"/>
          <a:srcRect l="4270" t="18443" r="95379" b="67200"/>
          <a:stretch/>
        </p:blipFill>
        <p:spPr>
          <a:xfrm>
            <a:off x="0" y="5919537"/>
            <a:ext cx="12192000" cy="938464"/>
          </a:xfrm>
          <a:prstGeom prst="rect">
            <a:avLst/>
          </a:prstGeom>
        </p:spPr>
      </p:pic>
      <p:pic>
        <p:nvPicPr>
          <p:cNvPr id="11" name="Imagen 10"/>
          <p:cNvPicPr>
            <a:picLocks noChangeAspect="1"/>
          </p:cNvPicPr>
          <p:nvPr/>
        </p:nvPicPr>
        <p:blipFill rotWithShape="1">
          <a:blip r:embed="rId5"/>
          <a:srcRect l="7953" t="5721" r="11426" b="30572"/>
          <a:stretch/>
        </p:blipFill>
        <p:spPr>
          <a:xfrm>
            <a:off x="11213432" y="5919536"/>
            <a:ext cx="978568" cy="938626"/>
          </a:xfrm>
          <a:prstGeom prst="rect">
            <a:avLst/>
          </a:prstGeom>
        </p:spPr>
      </p:pic>
      <p:pic>
        <p:nvPicPr>
          <p:cNvPr id="12" name="Imagen 11"/>
          <p:cNvPicPr>
            <a:picLocks noChangeAspect="1"/>
          </p:cNvPicPr>
          <p:nvPr/>
        </p:nvPicPr>
        <p:blipFill rotWithShape="1">
          <a:blip r:embed="rId6"/>
          <a:srcRect l="89225" t="6002"/>
          <a:stretch/>
        </p:blipFill>
        <p:spPr>
          <a:xfrm>
            <a:off x="0" y="5889340"/>
            <a:ext cx="12192000" cy="45815"/>
          </a:xfrm>
          <a:prstGeom prst="rect">
            <a:avLst/>
          </a:prstGeom>
        </p:spPr>
      </p:pic>
      <p:sp>
        <p:nvSpPr>
          <p:cNvPr id="15" name="Título 1"/>
          <p:cNvSpPr txBox="1">
            <a:spLocks/>
          </p:cNvSpPr>
          <p:nvPr/>
        </p:nvSpPr>
        <p:spPr>
          <a:xfrm>
            <a:off x="681790" y="575807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600" b="1" dirty="0">
                <a:solidFill>
                  <a:schemeClr val="bg1"/>
                </a:solidFill>
              </a:rPr>
              <a:t>El impulso de la participación ciudadana entre su área de trabajo y </a:t>
            </a:r>
            <a:r>
              <a:rPr lang="es-ES" sz="2600" b="1" dirty="0" smtClean="0">
                <a:solidFill>
                  <a:schemeClr val="bg1"/>
                </a:solidFill>
              </a:rPr>
              <a:t>el </a:t>
            </a:r>
            <a:r>
              <a:rPr lang="es-ES" sz="2600" b="1" dirty="0" smtClean="0"/>
              <a:t>tejido </a:t>
            </a:r>
            <a:r>
              <a:rPr lang="es-ES" sz="2600" b="1" dirty="0"/>
              <a:t>asociativo de su localidad </a:t>
            </a:r>
          </a:p>
        </p:txBody>
      </p:sp>
      <p:graphicFrame>
        <p:nvGraphicFramePr>
          <p:cNvPr id="5" name="Objeto 4"/>
          <p:cNvGraphicFramePr>
            <a:graphicFrameLocks noChangeAspect="1"/>
          </p:cNvGraphicFramePr>
          <p:nvPr>
            <p:extLst>
              <p:ext uri="{D42A27DB-BD31-4B8C-83A1-F6EECF244321}">
                <p14:modId xmlns:p14="http://schemas.microsoft.com/office/powerpoint/2010/main" val="1206515763"/>
              </p:ext>
            </p:extLst>
          </p:nvPr>
        </p:nvGraphicFramePr>
        <p:xfrm>
          <a:off x="2069431" y="1013677"/>
          <a:ext cx="7728260" cy="4630503"/>
        </p:xfrm>
        <a:graphic>
          <a:graphicData uri="http://schemas.openxmlformats.org/presentationml/2006/ole">
            <mc:AlternateContent xmlns:mc="http://schemas.openxmlformats.org/markup-compatibility/2006">
              <mc:Choice xmlns:v="urn:schemas-microsoft-com:vml" Requires="v">
                <p:oleObj spid="_x0000_s6567" name="Hoja de cálculo" r:id="rId7" imgW="4562602" imgH="2733773" progId="Excel.Sheet.12">
                  <p:embed/>
                </p:oleObj>
              </mc:Choice>
              <mc:Fallback>
                <p:oleObj name="Hoja de cálculo" r:id="rId7" imgW="4562602" imgH="2733773" progId="Excel.Sheet.12">
                  <p:embed/>
                  <p:pic>
                    <p:nvPicPr>
                      <p:cNvPr id="0" name=""/>
                      <p:cNvPicPr/>
                      <p:nvPr/>
                    </p:nvPicPr>
                    <p:blipFill>
                      <a:blip r:embed="rId8"/>
                      <a:stretch>
                        <a:fillRect/>
                      </a:stretch>
                    </p:blipFill>
                    <p:spPr>
                      <a:xfrm>
                        <a:off x="2069431" y="1013677"/>
                        <a:ext cx="7728260" cy="4630503"/>
                      </a:xfrm>
                      <a:prstGeom prst="rect">
                        <a:avLst/>
                      </a:prstGeom>
                    </p:spPr>
                  </p:pic>
                </p:oleObj>
              </mc:Fallback>
            </mc:AlternateContent>
          </a:graphicData>
        </a:graphic>
      </p:graphicFrame>
      <p:sp>
        <p:nvSpPr>
          <p:cNvPr id="16" name="CuadroTexto 15"/>
          <p:cNvSpPr txBox="1"/>
          <p:nvPr/>
        </p:nvSpPr>
        <p:spPr>
          <a:xfrm>
            <a:off x="8439135" y="859788"/>
            <a:ext cx="1905114" cy="307777"/>
          </a:xfrm>
          <a:prstGeom prst="rect">
            <a:avLst/>
          </a:prstGeom>
          <a:noFill/>
        </p:spPr>
        <p:txBody>
          <a:bodyPr wrap="square" rtlCol="0">
            <a:spAutoFit/>
          </a:bodyPr>
          <a:lstStyle/>
          <a:p>
            <a:pPr algn="ctr"/>
            <a:r>
              <a:rPr lang="es-ES" sz="1400" b="1" dirty="0" smtClean="0"/>
              <a:t>%</a:t>
            </a:r>
            <a:endParaRPr lang="es-ES" sz="1400" b="1" dirty="0"/>
          </a:p>
        </p:txBody>
      </p:sp>
      <p:sp>
        <p:nvSpPr>
          <p:cNvPr id="17" name="CuadroTexto 16"/>
          <p:cNvSpPr txBox="1"/>
          <p:nvPr/>
        </p:nvSpPr>
        <p:spPr>
          <a:xfrm>
            <a:off x="9625263" y="5604121"/>
            <a:ext cx="1556086" cy="246221"/>
          </a:xfrm>
          <a:prstGeom prst="rect">
            <a:avLst/>
          </a:prstGeom>
          <a:noFill/>
        </p:spPr>
        <p:txBody>
          <a:bodyPr wrap="square" rtlCol="0">
            <a:spAutoFit/>
          </a:bodyPr>
          <a:lstStyle/>
          <a:p>
            <a:pPr algn="ctr"/>
            <a:r>
              <a:rPr lang="es-ES" sz="1000" i="1" dirty="0" smtClean="0"/>
              <a:t>Totales. Respuesta simple</a:t>
            </a:r>
            <a:endParaRPr lang="es-ES" sz="1000" i="1" dirty="0"/>
          </a:p>
        </p:txBody>
      </p:sp>
    </p:spTree>
    <p:extLst>
      <p:ext uri="{BB962C8B-B14F-4D97-AF65-F5344CB8AC3E}">
        <p14:creationId xmlns:p14="http://schemas.microsoft.com/office/powerpoint/2010/main" val="2387235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32682" t="20190" r="32053" b="19048"/>
          <a:stretch/>
        </p:blipFill>
        <p:spPr>
          <a:xfrm>
            <a:off x="11077303" y="104504"/>
            <a:ext cx="966650" cy="1176952"/>
          </a:xfrm>
          <a:prstGeom prst="rect">
            <a:avLst/>
          </a:prstGeom>
        </p:spPr>
      </p:pic>
      <p:pic>
        <p:nvPicPr>
          <p:cNvPr id="8" name="Imagen 7"/>
          <p:cNvPicPr>
            <a:picLocks noChangeAspect="1"/>
          </p:cNvPicPr>
          <p:nvPr/>
        </p:nvPicPr>
        <p:blipFill rotWithShape="1">
          <a:blip r:embed="rId3"/>
          <a:srcRect l="4270" t="18443" r="95379" b="67200"/>
          <a:stretch/>
        </p:blipFill>
        <p:spPr>
          <a:xfrm>
            <a:off x="0" y="5919537"/>
            <a:ext cx="12192000" cy="938464"/>
          </a:xfrm>
          <a:prstGeom prst="rect">
            <a:avLst/>
          </a:prstGeom>
        </p:spPr>
      </p:pic>
      <p:pic>
        <p:nvPicPr>
          <p:cNvPr id="11" name="Imagen 10"/>
          <p:cNvPicPr>
            <a:picLocks noChangeAspect="1"/>
          </p:cNvPicPr>
          <p:nvPr/>
        </p:nvPicPr>
        <p:blipFill rotWithShape="1">
          <a:blip r:embed="rId4"/>
          <a:srcRect l="7953" t="5721" r="11426" b="30572"/>
          <a:stretch/>
        </p:blipFill>
        <p:spPr>
          <a:xfrm>
            <a:off x="11213432" y="5919536"/>
            <a:ext cx="978568" cy="938626"/>
          </a:xfrm>
          <a:prstGeom prst="rect">
            <a:avLst/>
          </a:prstGeom>
        </p:spPr>
      </p:pic>
      <p:pic>
        <p:nvPicPr>
          <p:cNvPr id="12" name="Imagen 11"/>
          <p:cNvPicPr>
            <a:picLocks noChangeAspect="1"/>
          </p:cNvPicPr>
          <p:nvPr/>
        </p:nvPicPr>
        <p:blipFill rotWithShape="1">
          <a:blip r:embed="rId5"/>
          <a:srcRect l="89225" t="6002"/>
          <a:stretch/>
        </p:blipFill>
        <p:spPr>
          <a:xfrm>
            <a:off x="0" y="5889340"/>
            <a:ext cx="12192000" cy="45815"/>
          </a:xfrm>
          <a:prstGeom prst="rect">
            <a:avLst/>
          </a:prstGeom>
        </p:spPr>
      </p:pic>
      <p:sp>
        <p:nvSpPr>
          <p:cNvPr id="6" name="Título 1"/>
          <p:cNvSpPr>
            <a:spLocks noGrp="1"/>
          </p:cNvSpPr>
          <p:nvPr>
            <p:ph type="title"/>
          </p:nvPr>
        </p:nvSpPr>
        <p:spPr>
          <a:xfrm>
            <a:off x="877389" y="2281239"/>
            <a:ext cx="10515600" cy="1325563"/>
          </a:xfrm>
        </p:spPr>
        <p:txBody>
          <a:bodyPr>
            <a:normAutofit/>
          </a:bodyPr>
          <a:lstStyle/>
          <a:p>
            <a:pPr algn="r"/>
            <a:r>
              <a:rPr lang="es-ES" sz="3600" b="1" dirty="0" smtClean="0"/>
              <a:t>Definición de la participación </a:t>
            </a:r>
            <a:endParaRPr lang="es-ES" sz="3600" b="1" dirty="0"/>
          </a:p>
        </p:txBody>
      </p:sp>
      <p:pic>
        <p:nvPicPr>
          <p:cNvPr id="7" name="Imagen 6"/>
          <p:cNvPicPr>
            <a:picLocks noChangeAspect="1"/>
          </p:cNvPicPr>
          <p:nvPr/>
        </p:nvPicPr>
        <p:blipFill rotWithShape="1">
          <a:blip r:embed="rId3"/>
          <a:srcRect l="4270" t="18443" r="95379" b="67200"/>
          <a:stretch/>
        </p:blipFill>
        <p:spPr>
          <a:xfrm>
            <a:off x="5830396" y="2703418"/>
            <a:ext cx="64167" cy="449120"/>
          </a:xfrm>
          <a:prstGeom prst="rect">
            <a:avLst/>
          </a:prstGeom>
        </p:spPr>
      </p:pic>
      <p:sp>
        <p:nvSpPr>
          <p:cNvPr id="9" name="CuadroTexto 8"/>
          <p:cNvSpPr txBox="1"/>
          <p:nvPr/>
        </p:nvSpPr>
        <p:spPr>
          <a:xfrm>
            <a:off x="9106989" y="1647970"/>
            <a:ext cx="2246811" cy="646331"/>
          </a:xfrm>
          <a:prstGeom prst="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ES" sz="3600" dirty="0" smtClean="0"/>
              <a:t>BLOQUE III</a:t>
            </a:r>
            <a:endParaRPr lang="es-ES" sz="3600" dirty="0"/>
          </a:p>
        </p:txBody>
      </p:sp>
      <p:pic>
        <p:nvPicPr>
          <p:cNvPr id="10" name="Imagen 9"/>
          <p:cNvPicPr>
            <a:picLocks noChangeAspect="1"/>
          </p:cNvPicPr>
          <p:nvPr/>
        </p:nvPicPr>
        <p:blipFill rotWithShape="1">
          <a:blip r:embed="rId6">
            <a:extLst>
              <a:ext uri="{BEBA8EAE-BF5A-486C-A8C5-ECC9F3942E4B}">
                <a14:imgProps xmlns:a14="http://schemas.microsoft.com/office/drawing/2010/main">
                  <a14:imgLayer r:embed="rId7">
                    <a14:imgEffect>
                      <a14:artisticLightScreen/>
                    </a14:imgEffect>
                  </a14:imgLayer>
                </a14:imgProps>
              </a:ext>
            </a:extLst>
          </a:blip>
          <a:srcRect b="7328"/>
          <a:stretch/>
        </p:blipFill>
        <p:spPr>
          <a:xfrm>
            <a:off x="1" y="1"/>
            <a:ext cx="4032470" cy="5889339"/>
          </a:xfrm>
          <a:prstGeom prst="rect">
            <a:avLst/>
          </a:prstGeom>
          <a:effectLst>
            <a:glow>
              <a:schemeClr val="accent1">
                <a:alpha val="77000"/>
              </a:schemeClr>
            </a:glow>
            <a:reflection blurRad="292100" endPos="0" dist="50800" dir="5400000" sy="-100000" algn="bl" rotWithShape="0"/>
          </a:effectLst>
        </p:spPr>
      </p:pic>
    </p:spTree>
    <p:extLst>
      <p:ext uri="{BB962C8B-B14F-4D97-AF65-F5344CB8AC3E}">
        <p14:creationId xmlns:p14="http://schemas.microsoft.com/office/powerpoint/2010/main" val="1328427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32682" t="20190" r="32053" b="19048"/>
          <a:stretch/>
        </p:blipFill>
        <p:spPr>
          <a:xfrm>
            <a:off x="11077303" y="104504"/>
            <a:ext cx="966650" cy="1176952"/>
          </a:xfrm>
          <a:prstGeom prst="rect">
            <a:avLst/>
          </a:prstGeom>
        </p:spPr>
      </p:pic>
      <p:pic>
        <p:nvPicPr>
          <p:cNvPr id="8" name="Imagen 7"/>
          <p:cNvPicPr>
            <a:picLocks noChangeAspect="1"/>
          </p:cNvPicPr>
          <p:nvPr/>
        </p:nvPicPr>
        <p:blipFill rotWithShape="1">
          <a:blip r:embed="rId3"/>
          <a:srcRect l="4270" t="18443" r="95379" b="67200"/>
          <a:stretch/>
        </p:blipFill>
        <p:spPr>
          <a:xfrm>
            <a:off x="0" y="5919537"/>
            <a:ext cx="12192000" cy="938464"/>
          </a:xfrm>
          <a:prstGeom prst="rect">
            <a:avLst/>
          </a:prstGeom>
        </p:spPr>
      </p:pic>
      <p:pic>
        <p:nvPicPr>
          <p:cNvPr id="11" name="Imagen 10"/>
          <p:cNvPicPr>
            <a:picLocks noChangeAspect="1"/>
          </p:cNvPicPr>
          <p:nvPr/>
        </p:nvPicPr>
        <p:blipFill rotWithShape="1">
          <a:blip r:embed="rId4"/>
          <a:srcRect l="7953" t="5721" r="11426" b="30572"/>
          <a:stretch/>
        </p:blipFill>
        <p:spPr>
          <a:xfrm>
            <a:off x="11213432" y="5919536"/>
            <a:ext cx="978568" cy="938626"/>
          </a:xfrm>
          <a:prstGeom prst="rect">
            <a:avLst/>
          </a:prstGeom>
        </p:spPr>
      </p:pic>
      <p:pic>
        <p:nvPicPr>
          <p:cNvPr id="12" name="Imagen 11"/>
          <p:cNvPicPr>
            <a:picLocks noChangeAspect="1"/>
          </p:cNvPicPr>
          <p:nvPr/>
        </p:nvPicPr>
        <p:blipFill rotWithShape="1">
          <a:blip r:embed="rId5"/>
          <a:srcRect l="89225" t="6002"/>
          <a:stretch/>
        </p:blipFill>
        <p:spPr>
          <a:xfrm>
            <a:off x="0" y="5889340"/>
            <a:ext cx="12192000" cy="45815"/>
          </a:xfrm>
          <a:prstGeom prst="rect">
            <a:avLst/>
          </a:prstGeom>
        </p:spPr>
      </p:pic>
      <p:sp>
        <p:nvSpPr>
          <p:cNvPr id="15" name="Título 1"/>
          <p:cNvSpPr txBox="1">
            <a:spLocks/>
          </p:cNvSpPr>
          <p:nvPr/>
        </p:nvSpPr>
        <p:spPr>
          <a:xfrm>
            <a:off x="681790" y="575807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600" b="1" dirty="0">
                <a:solidFill>
                  <a:schemeClr val="bg1"/>
                </a:solidFill>
              </a:rPr>
              <a:t>G</a:t>
            </a:r>
            <a:r>
              <a:rPr lang="es-ES" sz="2600" b="1" dirty="0" smtClean="0">
                <a:solidFill>
                  <a:schemeClr val="bg1"/>
                </a:solidFill>
              </a:rPr>
              <a:t>rado </a:t>
            </a:r>
            <a:r>
              <a:rPr lang="es-ES" sz="2600" b="1" dirty="0">
                <a:solidFill>
                  <a:schemeClr val="bg1"/>
                </a:solidFill>
              </a:rPr>
              <a:t>de acuerdo con </a:t>
            </a:r>
            <a:r>
              <a:rPr lang="es-ES" sz="2600" b="1" dirty="0" smtClean="0">
                <a:solidFill>
                  <a:schemeClr val="bg1"/>
                </a:solidFill>
              </a:rPr>
              <a:t>distintas afirmaciones</a:t>
            </a:r>
            <a:endParaRPr lang="es-ES" sz="2600" b="1" dirty="0">
              <a:solidFill>
                <a:schemeClr val="bg1"/>
              </a:solidFill>
            </a:endParaRPr>
          </a:p>
        </p:txBody>
      </p:sp>
      <p:sp>
        <p:nvSpPr>
          <p:cNvPr id="7" name="CuadroTexto 6"/>
          <p:cNvSpPr txBox="1"/>
          <p:nvPr/>
        </p:nvSpPr>
        <p:spPr>
          <a:xfrm>
            <a:off x="1074817" y="657731"/>
            <a:ext cx="7892713" cy="523220"/>
          </a:xfrm>
          <a:prstGeom prst="rect">
            <a:avLst/>
          </a:prstGeom>
          <a:solidFill>
            <a:schemeClr val="bg1">
              <a:lumMod val="95000"/>
            </a:schemeClr>
          </a:solidFill>
          <a:ln>
            <a:solidFill>
              <a:schemeClr val="tx1"/>
            </a:solidFill>
            <a:prstDash val="dash"/>
          </a:ln>
        </p:spPr>
        <p:txBody>
          <a:bodyPr wrap="square" rtlCol="0">
            <a:spAutoFit/>
          </a:bodyPr>
          <a:lstStyle/>
          <a:p>
            <a:pPr algn="just"/>
            <a:r>
              <a:rPr lang="es-ES" sz="1400" b="1" dirty="0" smtClean="0"/>
              <a:t>Incluir </a:t>
            </a:r>
            <a:r>
              <a:rPr lang="es-ES" sz="1400" b="1" dirty="0"/>
              <a:t>las políticas de participación ciudadana en las políticas públicas nos obliga a cambiar la forma de hacer política</a:t>
            </a:r>
          </a:p>
        </p:txBody>
      </p:sp>
      <p:sp>
        <p:nvSpPr>
          <p:cNvPr id="9" name="CuadroTexto 8"/>
          <p:cNvSpPr txBox="1"/>
          <p:nvPr/>
        </p:nvSpPr>
        <p:spPr>
          <a:xfrm>
            <a:off x="9088081" y="655844"/>
            <a:ext cx="1339286" cy="553998"/>
          </a:xfrm>
          <a:prstGeom prst="rect">
            <a:avLst/>
          </a:prstGeom>
          <a:solidFill>
            <a:srgbClr val="FF9900"/>
          </a:solidFill>
          <a:ln>
            <a:noFill/>
            <a:prstDash val="dash"/>
          </a:ln>
        </p:spPr>
        <p:txBody>
          <a:bodyPr wrap="square" rtlCol="0">
            <a:spAutoFit/>
          </a:bodyPr>
          <a:lstStyle/>
          <a:p>
            <a:pPr algn="ctr"/>
            <a:r>
              <a:rPr lang="es-ES" sz="1600" b="1" dirty="0" smtClean="0"/>
              <a:t>3.5</a:t>
            </a:r>
          </a:p>
          <a:p>
            <a:pPr algn="just"/>
            <a:endParaRPr lang="es-ES" sz="1400" b="1" dirty="0"/>
          </a:p>
        </p:txBody>
      </p:sp>
      <p:sp>
        <p:nvSpPr>
          <p:cNvPr id="21" name="CuadroTexto 20"/>
          <p:cNvSpPr txBox="1"/>
          <p:nvPr/>
        </p:nvSpPr>
        <p:spPr>
          <a:xfrm>
            <a:off x="1082839" y="1275349"/>
            <a:ext cx="7892713" cy="523220"/>
          </a:xfrm>
          <a:prstGeom prst="rect">
            <a:avLst/>
          </a:prstGeom>
          <a:solidFill>
            <a:schemeClr val="bg1">
              <a:lumMod val="95000"/>
            </a:schemeClr>
          </a:solidFill>
          <a:ln>
            <a:solidFill>
              <a:schemeClr val="tx1"/>
            </a:solidFill>
            <a:prstDash val="dash"/>
          </a:ln>
        </p:spPr>
        <p:txBody>
          <a:bodyPr wrap="square" rtlCol="0">
            <a:spAutoFit/>
          </a:bodyPr>
          <a:lstStyle/>
          <a:p>
            <a:pPr algn="just"/>
            <a:r>
              <a:rPr lang="es-ES" sz="1400" b="1" dirty="0" smtClean="0"/>
              <a:t>Cuando </a:t>
            </a:r>
            <a:r>
              <a:rPr lang="es-ES" sz="1400" b="1" dirty="0"/>
              <a:t>hablamos de participación ciudadana estamos refiriéndonos a procesos en los que implicar a las asociaciones</a:t>
            </a:r>
          </a:p>
        </p:txBody>
      </p:sp>
      <p:sp>
        <p:nvSpPr>
          <p:cNvPr id="22" name="CuadroTexto 21"/>
          <p:cNvSpPr txBox="1"/>
          <p:nvPr/>
        </p:nvSpPr>
        <p:spPr>
          <a:xfrm>
            <a:off x="9096103" y="1273462"/>
            <a:ext cx="1339286" cy="553998"/>
          </a:xfrm>
          <a:prstGeom prst="rect">
            <a:avLst/>
          </a:prstGeom>
          <a:solidFill>
            <a:srgbClr val="FF9900"/>
          </a:solidFill>
          <a:ln>
            <a:noFill/>
            <a:prstDash val="dash"/>
          </a:ln>
        </p:spPr>
        <p:txBody>
          <a:bodyPr wrap="square" rtlCol="0">
            <a:spAutoFit/>
          </a:bodyPr>
          <a:lstStyle/>
          <a:p>
            <a:pPr algn="ctr"/>
            <a:r>
              <a:rPr lang="es-ES" sz="1600" b="1" dirty="0" smtClean="0"/>
              <a:t>3.29</a:t>
            </a:r>
          </a:p>
          <a:p>
            <a:pPr algn="just"/>
            <a:endParaRPr lang="es-ES" sz="1400" b="1" dirty="0"/>
          </a:p>
        </p:txBody>
      </p:sp>
      <p:sp>
        <p:nvSpPr>
          <p:cNvPr id="35" name="CuadroTexto 34"/>
          <p:cNvSpPr txBox="1"/>
          <p:nvPr/>
        </p:nvSpPr>
        <p:spPr>
          <a:xfrm>
            <a:off x="1082839" y="1900994"/>
            <a:ext cx="7892713" cy="523220"/>
          </a:xfrm>
          <a:prstGeom prst="rect">
            <a:avLst/>
          </a:prstGeom>
          <a:solidFill>
            <a:schemeClr val="bg1">
              <a:lumMod val="95000"/>
            </a:schemeClr>
          </a:solidFill>
          <a:ln>
            <a:solidFill>
              <a:schemeClr val="tx1"/>
            </a:solidFill>
            <a:prstDash val="dash"/>
          </a:ln>
        </p:spPr>
        <p:txBody>
          <a:bodyPr wrap="square" rtlCol="0">
            <a:spAutoFit/>
          </a:bodyPr>
          <a:lstStyle/>
          <a:p>
            <a:pPr algn="just"/>
            <a:r>
              <a:rPr lang="es-ES" sz="1400" b="1" dirty="0" smtClean="0"/>
              <a:t>La </a:t>
            </a:r>
            <a:r>
              <a:rPr lang="es-ES" sz="1400" b="1" dirty="0"/>
              <a:t>política hecha desde la participación ciudadana es una política que incluye a la ciudadanía en la toma de decisiones</a:t>
            </a:r>
          </a:p>
        </p:txBody>
      </p:sp>
      <p:sp>
        <p:nvSpPr>
          <p:cNvPr id="36" name="CuadroTexto 35"/>
          <p:cNvSpPr txBox="1"/>
          <p:nvPr/>
        </p:nvSpPr>
        <p:spPr>
          <a:xfrm>
            <a:off x="9096103" y="1899107"/>
            <a:ext cx="1339286" cy="553998"/>
          </a:xfrm>
          <a:prstGeom prst="rect">
            <a:avLst/>
          </a:prstGeom>
          <a:solidFill>
            <a:srgbClr val="FF9900"/>
          </a:solidFill>
          <a:ln>
            <a:noFill/>
            <a:prstDash val="dash"/>
          </a:ln>
        </p:spPr>
        <p:txBody>
          <a:bodyPr wrap="square" rtlCol="0">
            <a:spAutoFit/>
          </a:bodyPr>
          <a:lstStyle/>
          <a:p>
            <a:pPr algn="ctr"/>
            <a:r>
              <a:rPr lang="es-ES" sz="1600" b="1" dirty="0" smtClean="0"/>
              <a:t>3.67</a:t>
            </a:r>
          </a:p>
          <a:p>
            <a:pPr algn="just"/>
            <a:endParaRPr lang="es-ES" sz="1400" b="1" dirty="0"/>
          </a:p>
        </p:txBody>
      </p:sp>
      <p:sp>
        <p:nvSpPr>
          <p:cNvPr id="37" name="CuadroTexto 36"/>
          <p:cNvSpPr txBox="1"/>
          <p:nvPr/>
        </p:nvSpPr>
        <p:spPr>
          <a:xfrm>
            <a:off x="1080228" y="2518612"/>
            <a:ext cx="7892713" cy="523220"/>
          </a:xfrm>
          <a:prstGeom prst="rect">
            <a:avLst/>
          </a:prstGeom>
          <a:solidFill>
            <a:schemeClr val="bg1">
              <a:lumMod val="95000"/>
            </a:schemeClr>
          </a:solidFill>
          <a:ln>
            <a:solidFill>
              <a:schemeClr val="tx1"/>
            </a:solidFill>
            <a:prstDash val="dash"/>
          </a:ln>
        </p:spPr>
        <p:txBody>
          <a:bodyPr wrap="square" rtlCol="0">
            <a:spAutoFit/>
          </a:bodyPr>
          <a:lstStyle/>
          <a:p>
            <a:pPr algn="just"/>
            <a:r>
              <a:rPr lang="es-ES" sz="1400" b="1" dirty="0" smtClean="0"/>
              <a:t>Hacer </a:t>
            </a:r>
            <a:r>
              <a:rPr lang="es-ES" sz="1400" b="1" dirty="0"/>
              <a:t>participación ciudadana resulta </a:t>
            </a:r>
            <a:r>
              <a:rPr lang="es-ES" sz="1400" b="1" dirty="0" smtClean="0"/>
              <a:t>caro</a:t>
            </a:r>
          </a:p>
          <a:p>
            <a:pPr algn="just"/>
            <a:endParaRPr lang="es-ES" sz="1400" b="1" dirty="0"/>
          </a:p>
        </p:txBody>
      </p:sp>
      <p:sp>
        <p:nvSpPr>
          <p:cNvPr id="38" name="CuadroTexto 37"/>
          <p:cNvSpPr txBox="1"/>
          <p:nvPr/>
        </p:nvSpPr>
        <p:spPr>
          <a:xfrm>
            <a:off x="9093492" y="2516725"/>
            <a:ext cx="1339286" cy="553998"/>
          </a:xfrm>
          <a:prstGeom prst="rect">
            <a:avLst/>
          </a:prstGeom>
          <a:solidFill>
            <a:srgbClr val="FF9900"/>
          </a:solidFill>
          <a:ln>
            <a:noFill/>
            <a:prstDash val="dash"/>
          </a:ln>
        </p:spPr>
        <p:txBody>
          <a:bodyPr wrap="square" rtlCol="0">
            <a:spAutoFit/>
          </a:bodyPr>
          <a:lstStyle/>
          <a:p>
            <a:pPr algn="ctr"/>
            <a:r>
              <a:rPr lang="es-ES" sz="1600" b="1" dirty="0" smtClean="0"/>
              <a:t>1.76</a:t>
            </a:r>
          </a:p>
          <a:p>
            <a:pPr algn="just"/>
            <a:endParaRPr lang="es-ES" sz="1400" b="1" dirty="0"/>
          </a:p>
        </p:txBody>
      </p:sp>
      <p:sp>
        <p:nvSpPr>
          <p:cNvPr id="39" name="CuadroTexto 38"/>
          <p:cNvSpPr txBox="1"/>
          <p:nvPr/>
        </p:nvSpPr>
        <p:spPr>
          <a:xfrm>
            <a:off x="1088248" y="3152274"/>
            <a:ext cx="7892713" cy="523220"/>
          </a:xfrm>
          <a:prstGeom prst="rect">
            <a:avLst/>
          </a:prstGeom>
          <a:solidFill>
            <a:schemeClr val="bg1">
              <a:lumMod val="95000"/>
            </a:schemeClr>
          </a:solidFill>
          <a:ln>
            <a:solidFill>
              <a:schemeClr val="tx1"/>
            </a:solidFill>
            <a:prstDash val="dash"/>
          </a:ln>
        </p:spPr>
        <p:txBody>
          <a:bodyPr wrap="square" rtlCol="0">
            <a:spAutoFit/>
          </a:bodyPr>
          <a:lstStyle/>
          <a:p>
            <a:pPr algn="just"/>
            <a:r>
              <a:rPr lang="es-ES" sz="1400" b="1" dirty="0" smtClean="0"/>
              <a:t>La </a:t>
            </a:r>
            <a:r>
              <a:rPr lang="es-ES" sz="1400" b="1" dirty="0"/>
              <a:t>participación se utiliza por los gobernantes para legitimar sus </a:t>
            </a:r>
            <a:r>
              <a:rPr lang="es-ES" sz="1400" b="1" dirty="0" smtClean="0"/>
              <a:t>propuestas</a:t>
            </a:r>
          </a:p>
          <a:p>
            <a:pPr algn="just"/>
            <a:endParaRPr lang="es-ES" sz="1400" b="1" dirty="0"/>
          </a:p>
        </p:txBody>
      </p:sp>
      <p:sp>
        <p:nvSpPr>
          <p:cNvPr id="40" name="CuadroTexto 39"/>
          <p:cNvSpPr txBox="1"/>
          <p:nvPr/>
        </p:nvSpPr>
        <p:spPr>
          <a:xfrm>
            <a:off x="9106921" y="3139754"/>
            <a:ext cx="1339286" cy="553998"/>
          </a:xfrm>
          <a:prstGeom prst="rect">
            <a:avLst/>
          </a:prstGeom>
          <a:solidFill>
            <a:srgbClr val="FF9900"/>
          </a:solidFill>
          <a:ln>
            <a:noFill/>
            <a:prstDash val="dash"/>
          </a:ln>
        </p:spPr>
        <p:txBody>
          <a:bodyPr wrap="square" rtlCol="0">
            <a:spAutoFit/>
          </a:bodyPr>
          <a:lstStyle/>
          <a:p>
            <a:pPr algn="ctr"/>
            <a:r>
              <a:rPr lang="es-ES" sz="1600" b="1" dirty="0" smtClean="0"/>
              <a:t>2.5</a:t>
            </a:r>
          </a:p>
          <a:p>
            <a:pPr algn="just"/>
            <a:endParaRPr lang="es-ES" sz="1400" b="1" dirty="0"/>
          </a:p>
        </p:txBody>
      </p:sp>
      <p:sp>
        <p:nvSpPr>
          <p:cNvPr id="41" name="CuadroTexto 40"/>
          <p:cNvSpPr txBox="1"/>
          <p:nvPr/>
        </p:nvSpPr>
        <p:spPr>
          <a:xfrm>
            <a:off x="1096270" y="3769892"/>
            <a:ext cx="7892713" cy="523220"/>
          </a:xfrm>
          <a:prstGeom prst="rect">
            <a:avLst/>
          </a:prstGeom>
          <a:solidFill>
            <a:schemeClr val="bg1">
              <a:lumMod val="95000"/>
            </a:schemeClr>
          </a:solidFill>
          <a:ln>
            <a:solidFill>
              <a:schemeClr val="tx1"/>
            </a:solidFill>
            <a:prstDash val="dash"/>
          </a:ln>
        </p:spPr>
        <p:txBody>
          <a:bodyPr wrap="square" rtlCol="0">
            <a:spAutoFit/>
          </a:bodyPr>
          <a:lstStyle/>
          <a:p>
            <a:pPr algn="just"/>
            <a:r>
              <a:rPr lang="es-ES" sz="1400" b="1" dirty="0" smtClean="0"/>
              <a:t>Los </a:t>
            </a:r>
            <a:r>
              <a:rPr lang="es-ES" sz="1400" b="1" dirty="0"/>
              <a:t>límites de la participación ciudadana tienen que ver con la falta de conocimiento de la </a:t>
            </a:r>
            <a:r>
              <a:rPr lang="es-ES" sz="1400" b="1" dirty="0" smtClean="0"/>
              <a:t>ciudadanía</a:t>
            </a:r>
          </a:p>
          <a:p>
            <a:pPr algn="just"/>
            <a:endParaRPr lang="es-ES" sz="1400" b="1" dirty="0"/>
          </a:p>
        </p:txBody>
      </p:sp>
      <p:sp>
        <p:nvSpPr>
          <p:cNvPr id="42" name="CuadroTexto 41"/>
          <p:cNvSpPr txBox="1"/>
          <p:nvPr/>
        </p:nvSpPr>
        <p:spPr>
          <a:xfrm>
            <a:off x="9114943" y="3757372"/>
            <a:ext cx="1339286" cy="553998"/>
          </a:xfrm>
          <a:prstGeom prst="rect">
            <a:avLst/>
          </a:prstGeom>
          <a:solidFill>
            <a:srgbClr val="FF9900"/>
          </a:solidFill>
          <a:ln>
            <a:noFill/>
            <a:prstDash val="dash"/>
          </a:ln>
        </p:spPr>
        <p:txBody>
          <a:bodyPr wrap="square" rtlCol="0">
            <a:spAutoFit/>
          </a:bodyPr>
          <a:lstStyle/>
          <a:p>
            <a:pPr algn="ctr"/>
            <a:r>
              <a:rPr lang="es-ES" sz="1600" b="1" dirty="0" smtClean="0"/>
              <a:t>2.5</a:t>
            </a:r>
          </a:p>
          <a:p>
            <a:pPr algn="just"/>
            <a:endParaRPr lang="es-ES" sz="1400" b="1" dirty="0"/>
          </a:p>
        </p:txBody>
      </p:sp>
      <p:sp>
        <p:nvSpPr>
          <p:cNvPr id="43" name="CuadroTexto 42"/>
          <p:cNvSpPr txBox="1"/>
          <p:nvPr/>
        </p:nvSpPr>
        <p:spPr>
          <a:xfrm>
            <a:off x="1096270" y="4395537"/>
            <a:ext cx="7892713" cy="523220"/>
          </a:xfrm>
          <a:prstGeom prst="rect">
            <a:avLst/>
          </a:prstGeom>
          <a:solidFill>
            <a:schemeClr val="bg1">
              <a:lumMod val="95000"/>
            </a:schemeClr>
          </a:solidFill>
          <a:ln>
            <a:solidFill>
              <a:schemeClr val="tx1"/>
            </a:solidFill>
            <a:prstDash val="dash"/>
          </a:ln>
        </p:spPr>
        <p:txBody>
          <a:bodyPr wrap="square" rtlCol="0">
            <a:spAutoFit/>
          </a:bodyPr>
          <a:lstStyle/>
          <a:p>
            <a:pPr algn="just"/>
            <a:r>
              <a:rPr lang="es-ES" sz="1400" b="1" dirty="0" smtClean="0"/>
              <a:t>La </a:t>
            </a:r>
            <a:r>
              <a:rPr lang="es-ES" sz="1400" b="1" dirty="0"/>
              <a:t>participación ciudadana es una moda que pasará con el </a:t>
            </a:r>
            <a:r>
              <a:rPr lang="es-ES" sz="1400" b="1" dirty="0" smtClean="0"/>
              <a:t>tiempo</a:t>
            </a:r>
          </a:p>
          <a:p>
            <a:pPr algn="just"/>
            <a:endParaRPr lang="es-ES" sz="1400" b="1" dirty="0"/>
          </a:p>
        </p:txBody>
      </p:sp>
      <p:sp>
        <p:nvSpPr>
          <p:cNvPr id="44" name="CuadroTexto 43"/>
          <p:cNvSpPr txBox="1"/>
          <p:nvPr/>
        </p:nvSpPr>
        <p:spPr>
          <a:xfrm>
            <a:off x="9114943" y="4383017"/>
            <a:ext cx="1339286" cy="553998"/>
          </a:xfrm>
          <a:prstGeom prst="rect">
            <a:avLst/>
          </a:prstGeom>
          <a:solidFill>
            <a:srgbClr val="FF9900"/>
          </a:solidFill>
          <a:ln>
            <a:noFill/>
            <a:prstDash val="dash"/>
          </a:ln>
        </p:spPr>
        <p:txBody>
          <a:bodyPr wrap="square" rtlCol="0">
            <a:spAutoFit/>
          </a:bodyPr>
          <a:lstStyle/>
          <a:p>
            <a:pPr algn="ctr"/>
            <a:r>
              <a:rPr lang="es-ES" sz="1600" b="1" dirty="0" smtClean="0"/>
              <a:t>1.48</a:t>
            </a:r>
          </a:p>
          <a:p>
            <a:pPr algn="just"/>
            <a:endParaRPr lang="es-ES" sz="1400" b="1" dirty="0"/>
          </a:p>
        </p:txBody>
      </p:sp>
      <p:sp>
        <p:nvSpPr>
          <p:cNvPr id="45" name="CuadroTexto 44"/>
          <p:cNvSpPr txBox="1"/>
          <p:nvPr/>
        </p:nvSpPr>
        <p:spPr>
          <a:xfrm>
            <a:off x="1104292" y="5013155"/>
            <a:ext cx="7892713" cy="523220"/>
          </a:xfrm>
          <a:prstGeom prst="rect">
            <a:avLst/>
          </a:prstGeom>
          <a:solidFill>
            <a:schemeClr val="bg1">
              <a:lumMod val="95000"/>
            </a:schemeClr>
          </a:solidFill>
          <a:ln>
            <a:solidFill>
              <a:schemeClr val="tx1"/>
            </a:solidFill>
            <a:prstDash val="dash"/>
          </a:ln>
        </p:spPr>
        <p:txBody>
          <a:bodyPr wrap="square" rtlCol="0">
            <a:spAutoFit/>
          </a:bodyPr>
          <a:lstStyle/>
          <a:p>
            <a:pPr algn="just"/>
            <a:r>
              <a:rPr lang="es-ES" sz="1400" b="1" dirty="0" smtClean="0"/>
              <a:t>Es </a:t>
            </a:r>
            <a:r>
              <a:rPr lang="es-ES" sz="1400" b="1" dirty="0"/>
              <a:t>necesario una formación específica que, en este momento, no tienen las personas que impulsan la participación a nivel local</a:t>
            </a:r>
          </a:p>
        </p:txBody>
      </p:sp>
      <p:sp>
        <p:nvSpPr>
          <p:cNvPr id="46" name="CuadroTexto 45"/>
          <p:cNvSpPr txBox="1"/>
          <p:nvPr/>
        </p:nvSpPr>
        <p:spPr>
          <a:xfrm>
            <a:off x="9122965" y="5000635"/>
            <a:ext cx="1339286" cy="553998"/>
          </a:xfrm>
          <a:prstGeom prst="rect">
            <a:avLst/>
          </a:prstGeom>
          <a:solidFill>
            <a:srgbClr val="FF9900"/>
          </a:solidFill>
          <a:ln>
            <a:noFill/>
            <a:prstDash val="dash"/>
          </a:ln>
        </p:spPr>
        <p:txBody>
          <a:bodyPr wrap="square" rtlCol="0">
            <a:spAutoFit/>
          </a:bodyPr>
          <a:lstStyle/>
          <a:p>
            <a:pPr algn="ctr"/>
            <a:r>
              <a:rPr lang="es-ES" sz="1600" b="1" dirty="0" smtClean="0"/>
              <a:t>3.17</a:t>
            </a:r>
          </a:p>
          <a:p>
            <a:pPr algn="just"/>
            <a:endParaRPr lang="es-ES" sz="1300" b="1" dirty="0"/>
          </a:p>
        </p:txBody>
      </p:sp>
      <p:sp>
        <p:nvSpPr>
          <p:cNvPr id="47" name="CuadroTexto 46"/>
          <p:cNvSpPr txBox="1"/>
          <p:nvPr/>
        </p:nvSpPr>
        <p:spPr>
          <a:xfrm>
            <a:off x="9757724" y="5658216"/>
            <a:ext cx="1556086" cy="246221"/>
          </a:xfrm>
          <a:prstGeom prst="rect">
            <a:avLst/>
          </a:prstGeom>
          <a:noFill/>
        </p:spPr>
        <p:txBody>
          <a:bodyPr wrap="square" rtlCol="0">
            <a:spAutoFit/>
          </a:bodyPr>
          <a:lstStyle/>
          <a:p>
            <a:pPr algn="ctr"/>
            <a:r>
              <a:rPr lang="es-ES" sz="1000" i="1" dirty="0" smtClean="0"/>
              <a:t>Totales. Respuesta simple</a:t>
            </a:r>
            <a:endParaRPr lang="es-ES" sz="1000" i="1" dirty="0"/>
          </a:p>
        </p:txBody>
      </p:sp>
      <p:sp>
        <p:nvSpPr>
          <p:cNvPr id="2" name="Rectángulo 1"/>
          <p:cNvSpPr/>
          <p:nvPr/>
        </p:nvSpPr>
        <p:spPr>
          <a:xfrm>
            <a:off x="2638554" y="5616579"/>
            <a:ext cx="6096000" cy="246221"/>
          </a:xfrm>
          <a:prstGeom prst="rect">
            <a:avLst/>
          </a:prstGeom>
        </p:spPr>
        <p:txBody>
          <a:bodyPr>
            <a:spAutoFit/>
          </a:bodyPr>
          <a:lstStyle/>
          <a:p>
            <a:pPr>
              <a:spcAft>
                <a:spcPts val="0"/>
              </a:spcAft>
              <a:tabLst>
                <a:tab pos="-90170" algn="l"/>
                <a:tab pos="1129030" algn="l"/>
              </a:tabLst>
            </a:pPr>
            <a:r>
              <a:rPr lang="es-ES" sz="1000" i="1" dirty="0" smtClean="0">
                <a:latin typeface="+mj-lt"/>
                <a:ea typeface="Times New Roman" panose="02020603050405020304" pitchFamily="18" charset="0"/>
              </a:rPr>
              <a:t>Escala </a:t>
            </a:r>
            <a:r>
              <a:rPr lang="es-ES" sz="1000" i="1" dirty="0">
                <a:latin typeface="+mj-lt"/>
                <a:ea typeface="Times New Roman" panose="02020603050405020304" pitchFamily="18" charset="0"/>
              </a:rPr>
              <a:t>de 1 a 4 en la que el 1 significa en desacuerdo y el 4 significa muy de acuerdo.</a:t>
            </a:r>
            <a:endParaRPr lang="es-ES" sz="1000" i="1" dirty="0">
              <a:effectLst/>
              <a:latin typeface="+mj-lt"/>
              <a:ea typeface="Times New Roman" panose="02020603050405020304" pitchFamily="18" charset="0"/>
            </a:endParaRPr>
          </a:p>
        </p:txBody>
      </p:sp>
      <p:sp>
        <p:nvSpPr>
          <p:cNvPr id="3" name="Flecha derecha 2"/>
          <p:cNvSpPr/>
          <p:nvPr/>
        </p:nvSpPr>
        <p:spPr>
          <a:xfrm flipH="1">
            <a:off x="10497415" y="1971249"/>
            <a:ext cx="336878" cy="42991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C00000"/>
              </a:solidFill>
            </a:endParaRPr>
          </a:p>
        </p:txBody>
      </p:sp>
      <p:sp>
        <p:nvSpPr>
          <p:cNvPr id="48" name="Flecha derecha 47"/>
          <p:cNvSpPr/>
          <p:nvPr/>
        </p:nvSpPr>
        <p:spPr>
          <a:xfrm flipH="1">
            <a:off x="10497415" y="2516725"/>
            <a:ext cx="336878" cy="42991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C00000"/>
              </a:solidFill>
            </a:endParaRPr>
          </a:p>
        </p:txBody>
      </p:sp>
      <p:pic>
        <p:nvPicPr>
          <p:cNvPr id="5" name="Imagen 4"/>
          <p:cNvPicPr>
            <a:picLocks noChangeAspect="1"/>
          </p:cNvPicPr>
          <p:nvPr/>
        </p:nvPicPr>
        <p:blipFill>
          <a:blip r:embed="rId6"/>
          <a:stretch>
            <a:fillRect/>
          </a:stretch>
        </p:blipFill>
        <p:spPr>
          <a:xfrm>
            <a:off x="10535767" y="4403549"/>
            <a:ext cx="335309" cy="426757"/>
          </a:xfrm>
          <a:prstGeom prst="rect">
            <a:avLst/>
          </a:prstGeom>
        </p:spPr>
      </p:pic>
      <p:sp>
        <p:nvSpPr>
          <p:cNvPr id="28" name="Flecha derecha 27"/>
          <p:cNvSpPr/>
          <p:nvPr/>
        </p:nvSpPr>
        <p:spPr>
          <a:xfrm flipH="1">
            <a:off x="10484715" y="675849"/>
            <a:ext cx="336878" cy="429914"/>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C00000"/>
              </a:solidFill>
            </a:endParaRPr>
          </a:p>
        </p:txBody>
      </p:sp>
    </p:spTree>
    <p:extLst>
      <p:ext uri="{BB962C8B-B14F-4D97-AF65-F5344CB8AC3E}">
        <p14:creationId xmlns:p14="http://schemas.microsoft.com/office/powerpoint/2010/main" val="635678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l="32682" t="20190" r="32053" b="19048"/>
          <a:stretch/>
        </p:blipFill>
        <p:spPr>
          <a:xfrm>
            <a:off x="11077303" y="104504"/>
            <a:ext cx="966650" cy="1176952"/>
          </a:xfrm>
          <a:prstGeom prst="rect">
            <a:avLst/>
          </a:prstGeom>
        </p:spPr>
      </p:pic>
      <p:pic>
        <p:nvPicPr>
          <p:cNvPr id="8" name="Imagen 7"/>
          <p:cNvPicPr>
            <a:picLocks noChangeAspect="1"/>
          </p:cNvPicPr>
          <p:nvPr/>
        </p:nvPicPr>
        <p:blipFill rotWithShape="1">
          <a:blip r:embed="rId4"/>
          <a:srcRect l="4270" t="18443" r="95379" b="67200"/>
          <a:stretch/>
        </p:blipFill>
        <p:spPr>
          <a:xfrm>
            <a:off x="0" y="5919537"/>
            <a:ext cx="12192000" cy="938464"/>
          </a:xfrm>
          <a:prstGeom prst="rect">
            <a:avLst/>
          </a:prstGeom>
        </p:spPr>
      </p:pic>
      <p:pic>
        <p:nvPicPr>
          <p:cNvPr id="11" name="Imagen 10"/>
          <p:cNvPicPr>
            <a:picLocks noChangeAspect="1"/>
          </p:cNvPicPr>
          <p:nvPr/>
        </p:nvPicPr>
        <p:blipFill rotWithShape="1">
          <a:blip r:embed="rId5"/>
          <a:srcRect l="7953" t="5721" r="11426" b="30572"/>
          <a:stretch/>
        </p:blipFill>
        <p:spPr>
          <a:xfrm>
            <a:off x="11213432" y="5919536"/>
            <a:ext cx="978568" cy="938626"/>
          </a:xfrm>
          <a:prstGeom prst="rect">
            <a:avLst/>
          </a:prstGeom>
        </p:spPr>
      </p:pic>
      <p:pic>
        <p:nvPicPr>
          <p:cNvPr id="12" name="Imagen 11"/>
          <p:cNvPicPr>
            <a:picLocks noChangeAspect="1"/>
          </p:cNvPicPr>
          <p:nvPr/>
        </p:nvPicPr>
        <p:blipFill rotWithShape="1">
          <a:blip r:embed="rId6"/>
          <a:srcRect l="89225" t="6002"/>
          <a:stretch/>
        </p:blipFill>
        <p:spPr>
          <a:xfrm>
            <a:off x="0" y="5889340"/>
            <a:ext cx="12192000" cy="45815"/>
          </a:xfrm>
          <a:prstGeom prst="rect">
            <a:avLst/>
          </a:prstGeom>
        </p:spPr>
      </p:pic>
      <p:sp>
        <p:nvSpPr>
          <p:cNvPr id="15" name="Título 1"/>
          <p:cNvSpPr txBox="1">
            <a:spLocks/>
          </p:cNvSpPr>
          <p:nvPr/>
        </p:nvSpPr>
        <p:spPr>
          <a:xfrm>
            <a:off x="607650" y="56928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600" b="1" dirty="0">
                <a:solidFill>
                  <a:schemeClr val="bg1"/>
                </a:solidFill>
              </a:rPr>
              <a:t>A</a:t>
            </a:r>
            <a:r>
              <a:rPr lang="es-ES" sz="2600" b="1" dirty="0" smtClean="0">
                <a:solidFill>
                  <a:schemeClr val="bg1"/>
                </a:solidFill>
              </a:rPr>
              <a:t>cciones </a:t>
            </a:r>
            <a:r>
              <a:rPr lang="es-ES" sz="2600" b="1" dirty="0">
                <a:solidFill>
                  <a:schemeClr val="bg1"/>
                </a:solidFill>
              </a:rPr>
              <a:t>o herramientas participativas desarrolla </a:t>
            </a:r>
            <a:r>
              <a:rPr lang="es-ES" sz="2600" b="1" dirty="0" smtClean="0">
                <a:solidFill>
                  <a:schemeClr val="bg1"/>
                </a:solidFill>
              </a:rPr>
              <a:t>su Corporación </a:t>
            </a:r>
            <a:r>
              <a:rPr lang="es-ES" sz="2600" b="1" dirty="0">
                <a:solidFill>
                  <a:schemeClr val="bg1"/>
                </a:solidFill>
              </a:rPr>
              <a:t>-</a:t>
            </a:r>
            <a:r>
              <a:rPr lang="es-ES" sz="2600" b="1" dirty="0" smtClean="0">
                <a:solidFill>
                  <a:schemeClr val="bg1"/>
                </a:solidFill>
              </a:rPr>
              <a:t>Mancomunidad </a:t>
            </a:r>
            <a:r>
              <a:rPr lang="es-ES" sz="2600" b="1" dirty="0">
                <a:solidFill>
                  <a:schemeClr val="bg1"/>
                </a:solidFill>
              </a:rPr>
              <a:t>y </a:t>
            </a:r>
            <a:r>
              <a:rPr lang="es-ES" sz="2600" b="1" dirty="0" smtClean="0">
                <a:solidFill>
                  <a:schemeClr val="bg1"/>
                </a:solidFill>
              </a:rPr>
              <a:t>cómo se despliegan</a:t>
            </a:r>
            <a:endParaRPr lang="es-ES" sz="2600" b="1" dirty="0"/>
          </a:p>
        </p:txBody>
      </p:sp>
      <p:sp>
        <p:nvSpPr>
          <p:cNvPr id="17" name="CuadroTexto 16"/>
          <p:cNvSpPr txBox="1"/>
          <p:nvPr/>
        </p:nvSpPr>
        <p:spPr>
          <a:xfrm>
            <a:off x="9464467" y="4844782"/>
            <a:ext cx="1556086" cy="246221"/>
          </a:xfrm>
          <a:prstGeom prst="rect">
            <a:avLst/>
          </a:prstGeom>
          <a:noFill/>
        </p:spPr>
        <p:txBody>
          <a:bodyPr wrap="square" rtlCol="0">
            <a:spAutoFit/>
          </a:bodyPr>
          <a:lstStyle/>
          <a:p>
            <a:pPr algn="ctr"/>
            <a:r>
              <a:rPr lang="es-ES" sz="1000" i="1" dirty="0" smtClean="0"/>
              <a:t>Totales. Respuesta simple</a:t>
            </a:r>
            <a:endParaRPr lang="es-ES" sz="1000" i="1" dirty="0"/>
          </a:p>
        </p:txBody>
      </p:sp>
      <p:graphicFrame>
        <p:nvGraphicFramePr>
          <p:cNvPr id="2" name="Objeto 1"/>
          <p:cNvGraphicFramePr>
            <a:graphicFrameLocks noChangeAspect="1"/>
          </p:cNvGraphicFramePr>
          <p:nvPr>
            <p:extLst>
              <p:ext uri="{D42A27DB-BD31-4B8C-83A1-F6EECF244321}">
                <p14:modId xmlns:p14="http://schemas.microsoft.com/office/powerpoint/2010/main" val="1188213792"/>
              </p:ext>
            </p:extLst>
          </p:nvPr>
        </p:nvGraphicFramePr>
        <p:xfrm>
          <a:off x="683720" y="1666826"/>
          <a:ext cx="10336833" cy="3068544"/>
        </p:xfrm>
        <a:graphic>
          <a:graphicData uri="http://schemas.openxmlformats.org/presentationml/2006/ole">
            <mc:AlternateContent xmlns:mc="http://schemas.openxmlformats.org/markup-compatibility/2006">
              <mc:Choice xmlns:v="urn:schemas-microsoft-com:vml" Requires="v">
                <p:oleObj spid="_x0000_s9607" name="Hoja de cálculo" r:id="rId7" imgW="7572187" imgH="2247727" progId="Excel.Sheet.12">
                  <p:embed/>
                </p:oleObj>
              </mc:Choice>
              <mc:Fallback>
                <p:oleObj name="Hoja de cálculo" r:id="rId7" imgW="7572187" imgH="2247727" progId="Excel.Sheet.12">
                  <p:embed/>
                  <p:pic>
                    <p:nvPicPr>
                      <p:cNvPr id="0" name=""/>
                      <p:cNvPicPr/>
                      <p:nvPr/>
                    </p:nvPicPr>
                    <p:blipFill>
                      <a:blip r:embed="rId8"/>
                      <a:stretch>
                        <a:fillRect/>
                      </a:stretch>
                    </p:blipFill>
                    <p:spPr>
                      <a:xfrm>
                        <a:off x="683720" y="1666826"/>
                        <a:ext cx="10336833" cy="3068544"/>
                      </a:xfrm>
                      <a:prstGeom prst="rect">
                        <a:avLst/>
                      </a:prstGeom>
                    </p:spPr>
                  </p:pic>
                </p:oleObj>
              </mc:Fallback>
            </mc:AlternateContent>
          </a:graphicData>
        </a:graphic>
      </p:graphicFrame>
    </p:spTree>
    <p:extLst>
      <p:ext uri="{BB962C8B-B14F-4D97-AF65-F5344CB8AC3E}">
        <p14:creationId xmlns:p14="http://schemas.microsoft.com/office/powerpoint/2010/main" val="4245495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l="32682" t="20190" r="32053" b="19048"/>
          <a:stretch/>
        </p:blipFill>
        <p:spPr>
          <a:xfrm>
            <a:off x="11077303" y="104504"/>
            <a:ext cx="966650" cy="1176952"/>
          </a:xfrm>
          <a:prstGeom prst="rect">
            <a:avLst/>
          </a:prstGeom>
        </p:spPr>
      </p:pic>
      <p:pic>
        <p:nvPicPr>
          <p:cNvPr id="8" name="Imagen 7"/>
          <p:cNvPicPr>
            <a:picLocks noChangeAspect="1"/>
          </p:cNvPicPr>
          <p:nvPr/>
        </p:nvPicPr>
        <p:blipFill rotWithShape="1">
          <a:blip r:embed="rId4"/>
          <a:srcRect l="4270" t="18443" r="95379" b="67200"/>
          <a:stretch/>
        </p:blipFill>
        <p:spPr>
          <a:xfrm>
            <a:off x="0" y="5919537"/>
            <a:ext cx="12192000" cy="938464"/>
          </a:xfrm>
          <a:prstGeom prst="rect">
            <a:avLst/>
          </a:prstGeom>
        </p:spPr>
      </p:pic>
      <p:pic>
        <p:nvPicPr>
          <p:cNvPr id="11" name="Imagen 10"/>
          <p:cNvPicPr>
            <a:picLocks noChangeAspect="1"/>
          </p:cNvPicPr>
          <p:nvPr/>
        </p:nvPicPr>
        <p:blipFill rotWithShape="1">
          <a:blip r:embed="rId5"/>
          <a:srcRect l="7953" t="5721" r="11426" b="30572"/>
          <a:stretch/>
        </p:blipFill>
        <p:spPr>
          <a:xfrm>
            <a:off x="11213432" y="5919536"/>
            <a:ext cx="978568" cy="938626"/>
          </a:xfrm>
          <a:prstGeom prst="rect">
            <a:avLst/>
          </a:prstGeom>
        </p:spPr>
      </p:pic>
      <p:pic>
        <p:nvPicPr>
          <p:cNvPr id="12" name="Imagen 11"/>
          <p:cNvPicPr>
            <a:picLocks noChangeAspect="1"/>
          </p:cNvPicPr>
          <p:nvPr/>
        </p:nvPicPr>
        <p:blipFill rotWithShape="1">
          <a:blip r:embed="rId6"/>
          <a:srcRect l="89225" t="6002"/>
          <a:stretch/>
        </p:blipFill>
        <p:spPr>
          <a:xfrm>
            <a:off x="0" y="5889340"/>
            <a:ext cx="12192000" cy="45815"/>
          </a:xfrm>
          <a:prstGeom prst="rect">
            <a:avLst/>
          </a:prstGeom>
        </p:spPr>
      </p:pic>
      <p:sp>
        <p:nvSpPr>
          <p:cNvPr id="15" name="Título 1"/>
          <p:cNvSpPr txBox="1">
            <a:spLocks/>
          </p:cNvSpPr>
          <p:nvPr/>
        </p:nvSpPr>
        <p:spPr>
          <a:xfrm>
            <a:off x="607650" y="56928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600" b="1" dirty="0">
                <a:solidFill>
                  <a:schemeClr val="bg1"/>
                </a:solidFill>
              </a:rPr>
              <a:t>R</a:t>
            </a:r>
            <a:r>
              <a:rPr lang="es-ES" sz="2600" b="1" dirty="0" smtClean="0">
                <a:solidFill>
                  <a:schemeClr val="bg1"/>
                </a:solidFill>
              </a:rPr>
              <a:t>asgos considerados </a:t>
            </a:r>
            <a:r>
              <a:rPr lang="es-ES" sz="2600" b="1" dirty="0">
                <a:solidFill>
                  <a:schemeClr val="bg1"/>
                </a:solidFill>
              </a:rPr>
              <a:t>más definitorios de su Ayuntamiento/Mancomunidad en materia de participación </a:t>
            </a:r>
            <a:r>
              <a:rPr lang="es-ES" sz="2600" b="1" dirty="0" smtClean="0">
                <a:solidFill>
                  <a:schemeClr val="bg1"/>
                </a:solidFill>
              </a:rPr>
              <a:t>ciudadana</a:t>
            </a:r>
            <a:endParaRPr lang="es-ES" sz="2600" b="1" dirty="0"/>
          </a:p>
        </p:txBody>
      </p:sp>
      <p:graphicFrame>
        <p:nvGraphicFramePr>
          <p:cNvPr id="2" name="Objeto 1"/>
          <p:cNvGraphicFramePr>
            <a:graphicFrameLocks noChangeAspect="1"/>
          </p:cNvGraphicFramePr>
          <p:nvPr>
            <p:extLst>
              <p:ext uri="{D42A27DB-BD31-4B8C-83A1-F6EECF244321}">
                <p14:modId xmlns:p14="http://schemas.microsoft.com/office/powerpoint/2010/main" val="3389092709"/>
              </p:ext>
            </p:extLst>
          </p:nvPr>
        </p:nvGraphicFramePr>
        <p:xfrm>
          <a:off x="607650" y="1082005"/>
          <a:ext cx="7627018" cy="4576211"/>
        </p:xfrm>
        <a:graphic>
          <a:graphicData uri="http://schemas.openxmlformats.org/presentationml/2006/ole">
            <mc:AlternateContent xmlns:mc="http://schemas.openxmlformats.org/markup-compatibility/2006">
              <mc:Choice xmlns:v="urn:schemas-microsoft-com:vml" Requires="v">
                <p:oleObj spid="_x0000_s11640" name="Hoja de cálculo" r:id="rId7" imgW="4762686" imgH="2857453" progId="Excel.Sheet.12">
                  <p:embed/>
                </p:oleObj>
              </mc:Choice>
              <mc:Fallback>
                <p:oleObj name="Hoja de cálculo" r:id="rId7" imgW="4762686" imgH="2857453" progId="Excel.Sheet.12">
                  <p:embed/>
                  <p:pic>
                    <p:nvPicPr>
                      <p:cNvPr id="0" name=""/>
                      <p:cNvPicPr/>
                      <p:nvPr/>
                    </p:nvPicPr>
                    <p:blipFill>
                      <a:blip r:embed="rId8"/>
                      <a:stretch>
                        <a:fillRect/>
                      </a:stretch>
                    </p:blipFill>
                    <p:spPr>
                      <a:xfrm>
                        <a:off x="607650" y="1082005"/>
                        <a:ext cx="7627018" cy="4576211"/>
                      </a:xfrm>
                      <a:prstGeom prst="rect">
                        <a:avLst/>
                      </a:prstGeom>
                    </p:spPr>
                  </p:pic>
                </p:oleObj>
              </mc:Fallback>
            </mc:AlternateContent>
          </a:graphicData>
        </a:graphic>
      </p:graphicFrame>
      <p:sp>
        <p:nvSpPr>
          <p:cNvPr id="3" name="CuadroTexto 2"/>
          <p:cNvSpPr txBox="1"/>
          <p:nvPr/>
        </p:nvSpPr>
        <p:spPr>
          <a:xfrm>
            <a:off x="8422106" y="1526064"/>
            <a:ext cx="3461426" cy="1569660"/>
          </a:xfrm>
          <a:prstGeom prst="rect">
            <a:avLst/>
          </a:prstGeom>
          <a:solidFill>
            <a:schemeClr val="accent2">
              <a:lumMod val="60000"/>
              <a:lumOff val="40000"/>
            </a:schemeClr>
          </a:solidFill>
        </p:spPr>
        <p:txBody>
          <a:bodyPr wrap="square" rtlCol="0">
            <a:spAutoFit/>
          </a:bodyPr>
          <a:lstStyle/>
          <a:p>
            <a:pPr algn="just"/>
            <a:r>
              <a:rPr lang="es-ES" sz="1600" dirty="0" smtClean="0"/>
              <a:t>La falta de recursos humanos, la escasa formación técnica y la insuficiencia de recursos financieros son los 3 rasgos definitorios principales en materia de participación ciudadana para los </a:t>
            </a:r>
            <a:r>
              <a:rPr lang="es-ES" sz="1600" b="1" dirty="0" smtClean="0"/>
              <a:t>Ayuntamientos.</a:t>
            </a:r>
            <a:endParaRPr lang="es-ES" sz="1600" b="1" dirty="0"/>
          </a:p>
        </p:txBody>
      </p:sp>
      <p:sp>
        <p:nvSpPr>
          <p:cNvPr id="13" name="CuadroTexto 12"/>
          <p:cNvSpPr txBox="1"/>
          <p:nvPr/>
        </p:nvSpPr>
        <p:spPr>
          <a:xfrm>
            <a:off x="8430128" y="3282677"/>
            <a:ext cx="3461426" cy="1815882"/>
          </a:xfrm>
          <a:prstGeom prst="rect">
            <a:avLst/>
          </a:prstGeom>
          <a:solidFill>
            <a:schemeClr val="bg1">
              <a:lumMod val="85000"/>
            </a:schemeClr>
          </a:solidFill>
        </p:spPr>
        <p:txBody>
          <a:bodyPr wrap="square" rtlCol="0">
            <a:spAutoFit/>
          </a:bodyPr>
          <a:lstStyle/>
          <a:p>
            <a:pPr algn="just"/>
            <a:r>
              <a:rPr lang="es-ES" sz="1600" dirty="0" smtClean="0"/>
              <a:t>Los 3 rasgos definitorios principales en materia de participación ciudadana para las </a:t>
            </a:r>
            <a:r>
              <a:rPr lang="es-ES" sz="1600" b="1" dirty="0" smtClean="0"/>
              <a:t>Mancomunidades</a:t>
            </a:r>
            <a:r>
              <a:rPr lang="es-ES" sz="1600" dirty="0" smtClean="0"/>
              <a:t> son por igual: el desinterés general en la participación, la escasa formación técnica y la mejora de los mecanismos de coordinación.</a:t>
            </a:r>
            <a:endParaRPr lang="es-ES" sz="1600" dirty="0"/>
          </a:p>
        </p:txBody>
      </p:sp>
      <p:sp>
        <p:nvSpPr>
          <p:cNvPr id="14" name="CuadroTexto 13"/>
          <p:cNvSpPr txBox="1"/>
          <p:nvPr/>
        </p:nvSpPr>
        <p:spPr>
          <a:xfrm>
            <a:off x="9655514" y="5535106"/>
            <a:ext cx="1905114" cy="246221"/>
          </a:xfrm>
          <a:prstGeom prst="rect">
            <a:avLst/>
          </a:prstGeom>
          <a:noFill/>
        </p:spPr>
        <p:txBody>
          <a:bodyPr wrap="square" rtlCol="0">
            <a:spAutoFit/>
          </a:bodyPr>
          <a:lstStyle/>
          <a:p>
            <a:pPr algn="ctr"/>
            <a:r>
              <a:rPr lang="es-ES" sz="1000" i="1" dirty="0" smtClean="0"/>
              <a:t>Respuesta múltiple</a:t>
            </a:r>
            <a:endParaRPr lang="es-ES" sz="1000" i="1" dirty="0"/>
          </a:p>
        </p:txBody>
      </p:sp>
      <p:sp>
        <p:nvSpPr>
          <p:cNvPr id="16" name="CuadroTexto 15"/>
          <p:cNvSpPr txBox="1"/>
          <p:nvPr/>
        </p:nvSpPr>
        <p:spPr>
          <a:xfrm>
            <a:off x="3645064" y="739586"/>
            <a:ext cx="1905114" cy="307777"/>
          </a:xfrm>
          <a:prstGeom prst="rect">
            <a:avLst/>
          </a:prstGeom>
          <a:noFill/>
        </p:spPr>
        <p:txBody>
          <a:bodyPr wrap="square" rtlCol="0">
            <a:spAutoFit/>
          </a:bodyPr>
          <a:lstStyle/>
          <a:p>
            <a:pPr algn="ctr"/>
            <a:r>
              <a:rPr lang="es-ES" sz="1400" b="1" dirty="0" smtClean="0"/>
              <a:t>%</a:t>
            </a:r>
            <a:endParaRPr lang="es-ES" sz="1400" b="1" dirty="0"/>
          </a:p>
        </p:txBody>
      </p:sp>
    </p:spTree>
    <p:extLst>
      <p:ext uri="{BB962C8B-B14F-4D97-AF65-F5344CB8AC3E}">
        <p14:creationId xmlns:p14="http://schemas.microsoft.com/office/powerpoint/2010/main" val="30268548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l="32682" t="20190" r="32053" b="19048"/>
          <a:stretch/>
        </p:blipFill>
        <p:spPr>
          <a:xfrm>
            <a:off x="11077303" y="104504"/>
            <a:ext cx="966650" cy="1176952"/>
          </a:xfrm>
          <a:prstGeom prst="rect">
            <a:avLst/>
          </a:prstGeom>
        </p:spPr>
      </p:pic>
      <p:pic>
        <p:nvPicPr>
          <p:cNvPr id="8" name="Imagen 7"/>
          <p:cNvPicPr>
            <a:picLocks noChangeAspect="1"/>
          </p:cNvPicPr>
          <p:nvPr/>
        </p:nvPicPr>
        <p:blipFill rotWithShape="1">
          <a:blip r:embed="rId4"/>
          <a:srcRect l="4270" t="18443" r="95379" b="67200"/>
          <a:stretch/>
        </p:blipFill>
        <p:spPr>
          <a:xfrm>
            <a:off x="0" y="5919537"/>
            <a:ext cx="12192000" cy="938464"/>
          </a:xfrm>
          <a:prstGeom prst="rect">
            <a:avLst/>
          </a:prstGeom>
        </p:spPr>
      </p:pic>
      <p:pic>
        <p:nvPicPr>
          <p:cNvPr id="11" name="Imagen 10"/>
          <p:cNvPicPr>
            <a:picLocks noChangeAspect="1"/>
          </p:cNvPicPr>
          <p:nvPr/>
        </p:nvPicPr>
        <p:blipFill rotWithShape="1">
          <a:blip r:embed="rId5"/>
          <a:srcRect l="7953" t="5721" r="11426" b="30572"/>
          <a:stretch/>
        </p:blipFill>
        <p:spPr>
          <a:xfrm>
            <a:off x="11213432" y="5919536"/>
            <a:ext cx="978568" cy="938626"/>
          </a:xfrm>
          <a:prstGeom prst="rect">
            <a:avLst/>
          </a:prstGeom>
        </p:spPr>
      </p:pic>
      <p:pic>
        <p:nvPicPr>
          <p:cNvPr id="12" name="Imagen 11"/>
          <p:cNvPicPr>
            <a:picLocks noChangeAspect="1"/>
          </p:cNvPicPr>
          <p:nvPr/>
        </p:nvPicPr>
        <p:blipFill rotWithShape="1">
          <a:blip r:embed="rId6"/>
          <a:srcRect l="89225" t="6002"/>
          <a:stretch/>
        </p:blipFill>
        <p:spPr>
          <a:xfrm>
            <a:off x="0" y="5889340"/>
            <a:ext cx="12192000" cy="45815"/>
          </a:xfrm>
          <a:prstGeom prst="rect">
            <a:avLst/>
          </a:prstGeom>
        </p:spPr>
      </p:pic>
      <p:sp>
        <p:nvSpPr>
          <p:cNvPr id="15" name="Título 1"/>
          <p:cNvSpPr txBox="1">
            <a:spLocks/>
          </p:cNvSpPr>
          <p:nvPr/>
        </p:nvSpPr>
        <p:spPr>
          <a:xfrm>
            <a:off x="607650" y="56928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2600" b="1" dirty="0">
                <a:solidFill>
                  <a:schemeClr val="bg1"/>
                </a:solidFill>
              </a:rPr>
              <a:t>Cuáles </a:t>
            </a:r>
            <a:r>
              <a:rPr lang="es-ES" sz="2600" b="1" dirty="0" smtClean="0">
                <a:solidFill>
                  <a:schemeClr val="bg1"/>
                </a:solidFill>
              </a:rPr>
              <a:t>rasgos de </a:t>
            </a:r>
            <a:r>
              <a:rPr lang="es-ES" sz="2600" b="1" dirty="0">
                <a:solidFill>
                  <a:schemeClr val="bg1"/>
                </a:solidFill>
              </a:rPr>
              <a:t>su Ayuntamiento/Mancomunidad en materia de participación </a:t>
            </a:r>
            <a:r>
              <a:rPr lang="es-ES" sz="2600" b="1" dirty="0" smtClean="0">
                <a:solidFill>
                  <a:schemeClr val="bg1"/>
                </a:solidFill>
              </a:rPr>
              <a:t>ciudadana son </a:t>
            </a:r>
            <a:r>
              <a:rPr lang="es-ES" sz="2600" b="1" dirty="0">
                <a:solidFill>
                  <a:schemeClr val="bg1"/>
                </a:solidFill>
              </a:rPr>
              <a:t>susceptibles de mejora</a:t>
            </a:r>
            <a:endParaRPr lang="es-ES" sz="2600" b="1" dirty="0"/>
          </a:p>
        </p:txBody>
      </p:sp>
      <p:graphicFrame>
        <p:nvGraphicFramePr>
          <p:cNvPr id="2" name="Objeto 1"/>
          <p:cNvGraphicFramePr>
            <a:graphicFrameLocks noChangeAspect="1"/>
          </p:cNvGraphicFramePr>
          <p:nvPr>
            <p:extLst>
              <p:ext uri="{D42A27DB-BD31-4B8C-83A1-F6EECF244321}">
                <p14:modId xmlns:p14="http://schemas.microsoft.com/office/powerpoint/2010/main" val="1189112512"/>
              </p:ext>
            </p:extLst>
          </p:nvPr>
        </p:nvGraphicFramePr>
        <p:xfrm>
          <a:off x="1122947" y="761945"/>
          <a:ext cx="9166756" cy="4826258"/>
        </p:xfrm>
        <a:graphic>
          <a:graphicData uri="http://schemas.openxmlformats.org/presentationml/2006/ole">
            <mc:AlternateContent xmlns:mc="http://schemas.openxmlformats.org/markup-compatibility/2006">
              <mc:Choice xmlns:v="urn:schemas-microsoft-com:vml" Requires="v">
                <p:oleObj spid="_x0000_s12655" name="Hoja de cálculo" r:id="rId7" imgW="5572101" imgH="2933621" progId="Excel.Sheet.12">
                  <p:embed/>
                </p:oleObj>
              </mc:Choice>
              <mc:Fallback>
                <p:oleObj name="Hoja de cálculo" r:id="rId7" imgW="5572101" imgH="2933621" progId="Excel.Sheet.12">
                  <p:embed/>
                  <p:pic>
                    <p:nvPicPr>
                      <p:cNvPr id="0" name=""/>
                      <p:cNvPicPr/>
                      <p:nvPr/>
                    </p:nvPicPr>
                    <p:blipFill>
                      <a:blip r:embed="rId8"/>
                      <a:stretch>
                        <a:fillRect/>
                      </a:stretch>
                    </p:blipFill>
                    <p:spPr>
                      <a:xfrm>
                        <a:off x="1122947" y="761945"/>
                        <a:ext cx="9166756" cy="4826258"/>
                      </a:xfrm>
                      <a:prstGeom prst="rect">
                        <a:avLst/>
                      </a:prstGeom>
                    </p:spPr>
                  </p:pic>
                </p:oleObj>
              </mc:Fallback>
            </mc:AlternateContent>
          </a:graphicData>
        </a:graphic>
      </p:graphicFrame>
      <p:sp>
        <p:nvSpPr>
          <p:cNvPr id="9" name="CuadroTexto 8"/>
          <p:cNvSpPr txBox="1"/>
          <p:nvPr/>
        </p:nvSpPr>
        <p:spPr>
          <a:xfrm>
            <a:off x="9655514" y="5535106"/>
            <a:ext cx="1905114" cy="246221"/>
          </a:xfrm>
          <a:prstGeom prst="rect">
            <a:avLst/>
          </a:prstGeom>
          <a:noFill/>
        </p:spPr>
        <p:txBody>
          <a:bodyPr wrap="square" rtlCol="0">
            <a:spAutoFit/>
          </a:bodyPr>
          <a:lstStyle/>
          <a:p>
            <a:pPr algn="ctr"/>
            <a:r>
              <a:rPr lang="es-ES" sz="1000" i="1" dirty="0" smtClean="0"/>
              <a:t>Respuesta múltiple</a:t>
            </a:r>
            <a:endParaRPr lang="es-ES" sz="1000" i="1" dirty="0"/>
          </a:p>
        </p:txBody>
      </p:sp>
      <p:sp>
        <p:nvSpPr>
          <p:cNvPr id="10" name="CuadroTexto 9"/>
          <p:cNvSpPr txBox="1"/>
          <p:nvPr/>
        </p:nvSpPr>
        <p:spPr>
          <a:xfrm>
            <a:off x="4928433" y="577408"/>
            <a:ext cx="1905114" cy="307777"/>
          </a:xfrm>
          <a:prstGeom prst="rect">
            <a:avLst/>
          </a:prstGeom>
          <a:noFill/>
        </p:spPr>
        <p:txBody>
          <a:bodyPr wrap="square" rtlCol="0">
            <a:spAutoFit/>
          </a:bodyPr>
          <a:lstStyle/>
          <a:p>
            <a:pPr algn="ctr"/>
            <a:r>
              <a:rPr lang="es-ES" sz="1400" b="1" dirty="0" smtClean="0"/>
              <a:t>%</a:t>
            </a:r>
            <a:endParaRPr lang="es-ES" sz="1400" b="1" dirty="0"/>
          </a:p>
        </p:txBody>
      </p:sp>
      <p:sp>
        <p:nvSpPr>
          <p:cNvPr id="3" name="Elipse 2"/>
          <p:cNvSpPr/>
          <p:nvPr/>
        </p:nvSpPr>
        <p:spPr>
          <a:xfrm>
            <a:off x="6737295" y="818038"/>
            <a:ext cx="609989" cy="543628"/>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Elipse 12"/>
          <p:cNvSpPr/>
          <p:nvPr/>
        </p:nvSpPr>
        <p:spPr>
          <a:xfrm>
            <a:off x="4643799" y="978768"/>
            <a:ext cx="569885" cy="551339"/>
          </a:xfrm>
          <a:prstGeom prst="ellipse">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992821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32682" t="20190" r="32053" b="19048"/>
          <a:stretch/>
        </p:blipFill>
        <p:spPr>
          <a:xfrm>
            <a:off x="11077303" y="104504"/>
            <a:ext cx="966650" cy="1176952"/>
          </a:xfrm>
          <a:prstGeom prst="rect">
            <a:avLst/>
          </a:prstGeom>
        </p:spPr>
      </p:pic>
      <p:pic>
        <p:nvPicPr>
          <p:cNvPr id="8" name="Imagen 7"/>
          <p:cNvPicPr>
            <a:picLocks noChangeAspect="1"/>
          </p:cNvPicPr>
          <p:nvPr/>
        </p:nvPicPr>
        <p:blipFill rotWithShape="1">
          <a:blip r:embed="rId3"/>
          <a:srcRect l="4270" t="18443" r="95379" b="67200"/>
          <a:stretch/>
        </p:blipFill>
        <p:spPr>
          <a:xfrm>
            <a:off x="0" y="5919537"/>
            <a:ext cx="12192000" cy="938464"/>
          </a:xfrm>
          <a:prstGeom prst="rect">
            <a:avLst/>
          </a:prstGeom>
        </p:spPr>
      </p:pic>
      <p:pic>
        <p:nvPicPr>
          <p:cNvPr id="11" name="Imagen 10"/>
          <p:cNvPicPr>
            <a:picLocks noChangeAspect="1"/>
          </p:cNvPicPr>
          <p:nvPr/>
        </p:nvPicPr>
        <p:blipFill rotWithShape="1">
          <a:blip r:embed="rId4"/>
          <a:srcRect l="7953" t="5721" r="11426" b="30572"/>
          <a:stretch/>
        </p:blipFill>
        <p:spPr>
          <a:xfrm>
            <a:off x="11213432" y="5919536"/>
            <a:ext cx="978568" cy="938626"/>
          </a:xfrm>
          <a:prstGeom prst="rect">
            <a:avLst/>
          </a:prstGeom>
        </p:spPr>
      </p:pic>
      <p:pic>
        <p:nvPicPr>
          <p:cNvPr id="12" name="Imagen 11"/>
          <p:cNvPicPr>
            <a:picLocks noChangeAspect="1"/>
          </p:cNvPicPr>
          <p:nvPr/>
        </p:nvPicPr>
        <p:blipFill rotWithShape="1">
          <a:blip r:embed="rId5"/>
          <a:srcRect l="89225" t="6002"/>
          <a:stretch/>
        </p:blipFill>
        <p:spPr>
          <a:xfrm>
            <a:off x="0" y="5889340"/>
            <a:ext cx="12192000" cy="45815"/>
          </a:xfrm>
          <a:prstGeom prst="rect">
            <a:avLst/>
          </a:prstGeom>
        </p:spPr>
      </p:pic>
      <p:sp>
        <p:nvSpPr>
          <p:cNvPr id="6" name="Título 1"/>
          <p:cNvSpPr>
            <a:spLocks noGrp="1"/>
          </p:cNvSpPr>
          <p:nvPr>
            <p:ph type="title"/>
          </p:nvPr>
        </p:nvSpPr>
        <p:spPr>
          <a:xfrm>
            <a:off x="838200" y="2307365"/>
            <a:ext cx="10515600" cy="1325563"/>
          </a:xfrm>
        </p:spPr>
        <p:txBody>
          <a:bodyPr>
            <a:normAutofit/>
          </a:bodyPr>
          <a:lstStyle/>
          <a:p>
            <a:pPr algn="r"/>
            <a:r>
              <a:rPr lang="es-ES" sz="3600" b="1" dirty="0" smtClean="0"/>
              <a:t>Formación </a:t>
            </a:r>
            <a:endParaRPr lang="es-ES" sz="3600" b="1" dirty="0"/>
          </a:p>
        </p:txBody>
      </p:sp>
      <p:pic>
        <p:nvPicPr>
          <p:cNvPr id="7" name="Imagen 6"/>
          <p:cNvPicPr>
            <a:picLocks noChangeAspect="1"/>
          </p:cNvPicPr>
          <p:nvPr/>
        </p:nvPicPr>
        <p:blipFill rotWithShape="1">
          <a:blip r:embed="rId3"/>
          <a:srcRect l="4270" t="18443" r="95379" b="67200"/>
          <a:stretch/>
        </p:blipFill>
        <p:spPr>
          <a:xfrm>
            <a:off x="9063790" y="2729544"/>
            <a:ext cx="64167" cy="449120"/>
          </a:xfrm>
          <a:prstGeom prst="rect">
            <a:avLst/>
          </a:prstGeom>
        </p:spPr>
      </p:pic>
      <p:sp>
        <p:nvSpPr>
          <p:cNvPr id="9" name="CuadroTexto 8"/>
          <p:cNvSpPr txBox="1"/>
          <p:nvPr/>
        </p:nvSpPr>
        <p:spPr>
          <a:xfrm>
            <a:off x="8989422" y="1687159"/>
            <a:ext cx="2246811" cy="646331"/>
          </a:xfrm>
          <a:prstGeom prst="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ES" sz="3600" dirty="0" smtClean="0"/>
              <a:t>BLOQUE IV</a:t>
            </a:r>
            <a:endParaRPr lang="es-ES" sz="3600" dirty="0"/>
          </a:p>
        </p:txBody>
      </p:sp>
      <p:pic>
        <p:nvPicPr>
          <p:cNvPr id="10" name="Imagen 9"/>
          <p:cNvPicPr>
            <a:picLocks noChangeAspect="1"/>
          </p:cNvPicPr>
          <p:nvPr/>
        </p:nvPicPr>
        <p:blipFill rotWithShape="1">
          <a:blip r:embed="rId6">
            <a:extLst>
              <a:ext uri="{BEBA8EAE-BF5A-486C-A8C5-ECC9F3942E4B}">
                <a14:imgProps xmlns:a14="http://schemas.microsoft.com/office/drawing/2010/main">
                  <a14:imgLayer r:embed="rId7">
                    <a14:imgEffect>
                      <a14:artisticLightScreen/>
                    </a14:imgEffect>
                  </a14:imgLayer>
                </a14:imgProps>
              </a:ext>
            </a:extLst>
          </a:blip>
          <a:srcRect b="7328"/>
          <a:stretch/>
        </p:blipFill>
        <p:spPr>
          <a:xfrm>
            <a:off x="1" y="1"/>
            <a:ext cx="4032470" cy="5889339"/>
          </a:xfrm>
          <a:prstGeom prst="rect">
            <a:avLst/>
          </a:prstGeom>
          <a:effectLst>
            <a:glow>
              <a:schemeClr val="accent1">
                <a:alpha val="77000"/>
              </a:schemeClr>
            </a:glow>
            <a:reflection blurRad="292100" endPos="0" dist="50800" dir="5400000" sy="-100000" algn="bl" rotWithShape="0"/>
          </a:effectLst>
        </p:spPr>
      </p:pic>
    </p:spTree>
    <p:extLst>
      <p:ext uri="{BB962C8B-B14F-4D97-AF65-F5344CB8AC3E}">
        <p14:creationId xmlns:p14="http://schemas.microsoft.com/office/powerpoint/2010/main" val="22758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32682" t="20190" r="32053" b="19048"/>
          <a:stretch/>
        </p:blipFill>
        <p:spPr>
          <a:xfrm>
            <a:off x="11077303" y="104504"/>
            <a:ext cx="966650" cy="1176952"/>
          </a:xfrm>
          <a:prstGeom prst="rect">
            <a:avLst/>
          </a:prstGeom>
        </p:spPr>
      </p:pic>
      <p:pic>
        <p:nvPicPr>
          <p:cNvPr id="8" name="Imagen 7"/>
          <p:cNvPicPr>
            <a:picLocks noChangeAspect="1"/>
          </p:cNvPicPr>
          <p:nvPr/>
        </p:nvPicPr>
        <p:blipFill rotWithShape="1">
          <a:blip r:embed="rId3"/>
          <a:srcRect l="4270" t="18443" r="95379" b="67200"/>
          <a:stretch/>
        </p:blipFill>
        <p:spPr>
          <a:xfrm>
            <a:off x="0" y="5919537"/>
            <a:ext cx="12192000" cy="938464"/>
          </a:xfrm>
          <a:prstGeom prst="rect">
            <a:avLst/>
          </a:prstGeom>
        </p:spPr>
      </p:pic>
      <p:pic>
        <p:nvPicPr>
          <p:cNvPr id="11" name="Imagen 10"/>
          <p:cNvPicPr>
            <a:picLocks noChangeAspect="1"/>
          </p:cNvPicPr>
          <p:nvPr/>
        </p:nvPicPr>
        <p:blipFill rotWithShape="1">
          <a:blip r:embed="rId4"/>
          <a:srcRect l="7953" t="5721" r="11426" b="30572"/>
          <a:stretch/>
        </p:blipFill>
        <p:spPr>
          <a:xfrm>
            <a:off x="11213432" y="5919536"/>
            <a:ext cx="978568" cy="938626"/>
          </a:xfrm>
          <a:prstGeom prst="rect">
            <a:avLst/>
          </a:prstGeom>
        </p:spPr>
      </p:pic>
      <p:pic>
        <p:nvPicPr>
          <p:cNvPr id="12" name="Imagen 11"/>
          <p:cNvPicPr>
            <a:picLocks noChangeAspect="1"/>
          </p:cNvPicPr>
          <p:nvPr/>
        </p:nvPicPr>
        <p:blipFill rotWithShape="1">
          <a:blip r:embed="rId5"/>
          <a:srcRect l="89225" t="6002"/>
          <a:stretch/>
        </p:blipFill>
        <p:spPr>
          <a:xfrm>
            <a:off x="0" y="5889340"/>
            <a:ext cx="12192000" cy="45815"/>
          </a:xfrm>
          <a:prstGeom prst="rect">
            <a:avLst/>
          </a:prstGeom>
        </p:spPr>
      </p:pic>
      <p:sp>
        <p:nvSpPr>
          <p:cNvPr id="6" name="Título 1"/>
          <p:cNvSpPr>
            <a:spLocks noGrp="1"/>
          </p:cNvSpPr>
          <p:nvPr>
            <p:ph type="title"/>
          </p:nvPr>
        </p:nvSpPr>
        <p:spPr>
          <a:xfrm>
            <a:off x="838200" y="2242050"/>
            <a:ext cx="10515600" cy="1325563"/>
          </a:xfrm>
        </p:spPr>
        <p:txBody>
          <a:bodyPr>
            <a:normAutofit/>
          </a:bodyPr>
          <a:lstStyle/>
          <a:p>
            <a:pPr algn="r"/>
            <a:r>
              <a:rPr lang="es-ES" sz="3600" b="1" dirty="0" smtClean="0"/>
              <a:t>Objetivos y metodología</a:t>
            </a:r>
            <a:endParaRPr lang="es-ES" sz="3600" b="1" dirty="0"/>
          </a:p>
        </p:txBody>
      </p:sp>
      <p:pic>
        <p:nvPicPr>
          <p:cNvPr id="7" name="Imagen 6"/>
          <p:cNvPicPr>
            <a:picLocks noChangeAspect="1"/>
          </p:cNvPicPr>
          <p:nvPr/>
        </p:nvPicPr>
        <p:blipFill rotWithShape="1">
          <a:blip r:embed="rId3"/>
          <a:srcRect l="4270" t="18443" r="95379" b="67200"/>
          <a:stretch/>
        </p:blipFill>
        <p:spPr>
          <a:xfrm>
            <a:off x="6577262" y="2664229"/>
            <a:ext cx="64167" cy="449120"/>
          </a:xfrm>
          <a:prstGeom prst="rect">
            <a:avLst/>
          </a:prstGeom>
        </p:spPr>
      </p:pic>
    </p:spTree>
    <p:extLst>
      <p:ext uri="{BB962C8B-B14F-4D97-AF65-F5344CB8AC3E}">
        <p14:creationId xmlns:p14="http://schemas.microsoft.com/office/powerpoint/2010/main" val="7342704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l="32682" t="20190" r="32053" b="19048"/>
          <a:stretch/>
        </p:blipFill>
        <p:spPr>
          <a:xfrm>
            <a:off x="11077303" y="104504"/>
            <a:ext cx="966650" cy="1176952"/>
          </a:xfrm>
          <a:prstGeom prst="rect">
            <a:avLst/>
          </a:prstGeom>
        </p:spPr>
      </p:pic>
      <p:pic>
        <p:nvPicPr>
          <p:cNvPr id="8" name="Imagen 7"/>
          <p:cNvPicPr>
            <a:picLocks noChangeAspect="1"/>
          </p:cNvPicPr>
          <p:nvPr/>
        </p:nvPicPr>
        <p:blipFill rotWithShape="1">
          <a:blip r:embed="rId4"/>
          <a:srcRect l="4270" t="18443" r="95379" b="67200"/>
          <a:stretch/>
        </p:blipFill>
        <p:spPr>
          <a:xfrm>
            <a:off x="0" y="5919537"/>
            <a:ext cx="12192000" cy="938464"/>
          </a:xfrm>
          <a:prstGeom prst="rect">
            <a:avLst/>
          </a:prstGeom>
        </p:spPr>
      </p:pic>
      <p:pic>
        <p:nvPicPr>
          <p:cNvPr id="11" name="Imagen 10"/>
          <p:cNvPicPr>
            <a:picLocks noChangeAspect="1"/>
          </p:cNvPicPr>
          <p:nvPr/>
        </p:nvPicPr>
        <p:blipFill rotWithShape="1">
          <a:blip r:embed="rId5"/>
          <a:srcRect l="7953" t="5721" r="11426" b="30572"/>
          <a:stretch/>
        </p:blipFill>
        <p:spPr>
          <a:xfrm>
            <a:off x="11213432" y="5919536"/>
            <a:ext cx="978568" cy="938626"/>
          </a:xfrm>
          <a:prstGeom prst="rect">
            <a:avLst/>
          </a:prstGeom>
        </p:spPr>
      </p:pic>
      <p:pic>
        <p:nvPicPr>
          <p:cNvPr id="12" name="Imagen 11"/>
          <p:cNvPicPr>
            <a:picLocks noChangeAspect="1"/>
          </p:cNvPicPr>
          <p:nvPr/>
        </p:nvPicPr>
        <p:blipFill rotWithShape="1">
          <a:blip r:embed="rId6"/>
          <a:srcRect l="89225" t="6002"/>
          <a:stretch/>
        </p:blipFill>
        <p:spPr>
          <a:xfrm>
            <a:off x="0" y="5889340"/>
            <a:ext cx="12192000" cy="45815"/>
          </a:xfrm>
          <a:prstGeom prst="rect">
            <a:avLst/>
          </a:prstGeom>
        </p:spPr>
      </p:pic>
      <p:sp>
        <p:nvSpPr>
          <p:cNvPr id="15" name="Título 1"/>
          <p:cNvSpPr txBox="1">
            <a:spLocks/>
          </p:cNvSpPr>
          <p:nvPr/>
        </p:nvSpPr>
        <p:spPr>
          <a:xfrm>
            <a:off x="607650" y="56928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2600" b="1" dirty="0" smtClean="0">
                <a:solidFill>
                  <a:schemeClr val="bg1"/>
                </a:solidFill>
              </a:rPr>
              <a:t>Posee formación </a:t>
            </a:r>
            <a:r>
              <a:rPr lang="es-ES" sz="2600" b="1" dirty="0">
                <a:solidFill>
                  <a:schemeClr val="bg1"/>
                </a:solidFill>
              </a:rPr>
              <a:t>en postgrado (máster, experto, etc.) en materia de participación ciudadana</a:t>
            </a:r>
            <a:endParaRPr lang="es-ES" sz="2600" b="1" dirty="0"/>
          </a:p>
        </p:txBody>
      </p:sp>
      <p:sp>
        <p:nvSpPr>
          <p:cNvPr id="9" name="CuadroTexto 8"/>
          <p:cNvSpPr txBox="1"/>
          <p:nvPr/>
        </p:nvSpPr>
        <p:spPr>
          <a:xfrm>
            <a:off x="1422196" y="5153133"/>
            <a:ext cx="1905114" cy="246221"/>
          </a:xfrm>
          <a:prstGeom prst="rect">
            <a:avLst/>
          </a:prstGeom>
          <a:noFill/>
        </p:spPr>
        <p:txBody>
          <a:bodyPr wrap="square" rtlCol="0">
            <a:spAutoFit/>
          </a:bodyPr>
          <a:lstStyle/>
          <a:p>
            <a:pPr algn="ctr"/>
            <a:r>
              <a:rPr lang="es-ES" sz="1000" i="1" dirty="0" smtClean="0"/>
              <a:t>Totales. Respuesta simple</a:t>
            </a:r>
            <a:endParaRPr lang="es-ES" sz="1000" i="1" dirty="0"/>
          </a:p>
        </p:txBody>
      </p:sp>
      <p:sp>
        <p:nvSpPr>
          <p:cNvPr id="10" name="CuadroTexto 9"/>
          <p:cNvSpPr txBox="1"/>
          <p:nvPr/>
        </p:nvSpPr>
        <p:spPr>
          <a:xfrm>
            <a:off x="607650" y="474791"/>
            <a:ext cx="3659550" cy="830997"/>
          </a:xfrm>
          <a:prstGeom prst="rect">
            <a:avLst/>
          </a:prstGeom>
          <a:solidFill>
            <a:schemeClr val="accent2">
              <a:lumMod val="60000"/>
              <a:lumOff val="40000"/>
            </a:schemeClr>
          </a:solidFill>
        </p:spPr>
        <p:txBody>
          <a:bodyPr wrap="square" rtlCol="0">
            <a:spAutoFit/>
          </a:bodyPr>
          <a:lstStyle/>
          <a:p>
            <a:pPr algn="ctr"/>
            <a:r>
              <a:rPr lang="es-ES" sz="1600" dirty="0" smtClean="0"/>
              <a:t>Únicamente 1 de cada 10 señala poseer formación en postgrado en materia de participación ciudadana</a:t>
            </a:r>
            <a:endParaRPr lang="es-ES" sz="1600" b="1" dirty="0"/>
          </a:p>
        </p:txBody>
      </p:sp>
      <p:graphicFrame>
        <p:nvGraphicFramePr>
          <p:cNvPr id="3" name="Objeto 2"/>
          <p:cNvGraphicFramePr>
            <a:graphicFrameLocks noChangeAspect="1"/>
          </p:cNvGraphicFramePr>
          <p:nvPr>
            <p:extLst>
              <p:ext uri="{D42A27DB-BD31-4B8C-83A1-F6EECF244321}">
                <p14:modId xmlns:p14="http://schemas.microsoft.com/office/powerpoint/2010/main" val="2368896361"/>
              </p:ext>
            </p:extLst>
          </p:nvPr>
        </p:nvGraphicFramePr>
        <p:xfrm>
          <a:off x="-835567" y="1493529"/>
          <a:ext cx="6107572" cy="3659443"/>
        </p:xfrm>
        <a:graphic>
          <a:graphicData uri="http://schemas.openxmlformats.org/presentationml/2006/ole">
            <mc:AlternateContent xmlns:mc="http://schemas.openxmlformats.org/markup-compatibility/2006">
              <mc:Choice xmlns:v="urn:schemas-microsoft-com:vml" Requires="v">
                <p:oleObj spid="_x0000_s18107" name="Hoja de cálculo" r:id="rId7" imgW="4562602" imgH="2733773" progId="Excel.Sheet.12">
                  <p:embed/>
                </p:oleObj>
              </mc:Choice>
              <mc:Fallback>
                <p:oleObj name="Hoja de cálculo" r:id="rId7" imgW="4562602" imgH="2733773" progId="Excel.Sheet.12">
                  <p:embed/>
                  <p:pic>
                    <p:nvPicPr>
                      <p:cNvPr id="0" name=""/>
                      <p:cNvPicPr/>
                      <p:nvPr/>
                    </p:nvPicPr>
                    <p:blipFill>
                      <a:blip r:embed="rId8"/>
                      <a:stretch>
                        <a:fillRect/>
                      </a:stretch>
                    </p:blipFill>
                    <p:spPr>
                      <a:xfrm>
                        <a:off x="-835567" y="1493529"/>
                        <a:ext cx="6107572" cy="3659443"/>
                      </a:xfrm>
                      <a:prstGeom prst="rect">
                        <a:avLst/>
                      </a:prstGeom>
                    </p:spPr>
                  </p:pic>
                </p:oleObj>
              </mc:Fallback>
            </mc:AlternateContent>
          </a:graphicData>
        </a:graphic>
      </p:graphicFrame>
      <p:sp>
        <p:nvSpPr>
          <p:cNvPr id="13" name="CuadroTexto 12"/>
          <p:cNvSpPr txBox="1"/>
          <p:nvPr/>
        </p:nvSpPr>
        <p:spPr>
          <a:xfrm>
            <a:off x="2662989" y="2168853"/>
            <a:ext cx="1905114" cy="307777"/>
          </a:xfrm>
          <a:prstGeom prst="rect">
            <a:avLst/>
          </a:prstGeom>
          <a:noFill/>
        </p:spPr>
        <p:txBody>
          <a:bodyPr wrap="square" rtlCol="0">
            <a:spAutoFit/>
          </a:bodyPr>
          <a:lstStyle/>
          <a:p>
            <a:pPr algn="ctr"/>
            <a:r>
              <a:rPr lang="es-ES" sz="1400" b="1" dirty="0" smtClean="0"/>
              <a:t>%</a:t>
            </a:r>
            <a:endParaRPr lang="es-ES" sz="1400" b="1" dirty="0"/>
          </a:p>
        </p:txBody>
      </p:sp>
      <p:graphicFrame>
        <p:nvGraphicFramePr>
          <p:cNvPr id="5" name="Objeto 4"/>
          <p:cNvGraphicFramePr>
            <a:graphicFrameLocks noChangeAspect="1"/>
          </p:cNvGraphicFramePr>
          <p:nvPr>
            <p:extLst>
              <p:ext uri="{D42A27DB-BD31-4B8C-83A1-F6EECF244321}">
                <p14:modId xmlns:p14="http://schemas.microsoft.com/office/powerpoint/2010/main" val="1720833823"/>
              </p:ext>
            </p:extLst>
          </p:nvPr>
        </p:nvGraphicFramePr>
        <p:xfrm>
          <a:off x="5272005" y="1631356"/>
          <a:ext cx="6083216" cy="3644850"/>
        </p:xfrm>
        <a:graphic>
          <a:graphicData uri="http://schemas.openxmlformats.org/presentationml/2006/ole">
            <mc:AlternateContent xmlns:mc="http://schemas.openxmlformats.org/markup-compatibility/2006">
              <mc:Choice xmlns:v="urn:schemas-microsoft-com:vml" Requires="v">
                <p:oleObj spid="_x0000_s18108" name="Hoja de cálculo" r:id="rId9" imgW="4562602" imgH="2733773" progId="Excel.Sheet.12">
                  <p:embed/>
                </p:oleObj>
              </mc:Choice>
              <mc:Fallback>
                <p:oleObj name="Hoja de cálculo" r:id="rId9" imgW="4562602" imgH="2733773" progId="Excel.Sheet.12">
                  <p:embed/>
                  <p:pic>
                    <p:nvPicPr>
                      <p:cNvPr id="0" name=""/>
                      <p:cNvPicPr/>
                      <p:nvPr/>
                    </p:nvPicPr>
                    <p:blipFill>
                      <a:blip r:embed="rId10"/>
                      <a:stretch>
                        <a:fillRect/>
                      </a:stretch>
                    </p:blipFill>
                    <p:spPr>
                      <a:xfrm>
                        <a:off x="5272005" y="1631356"/>
                        <a:ext cx="6083216" cy="3644850"/>
                      </a:xfrm>
                      <a:prstGeom prst="rect">
                        <a:avLst/>
                      </a:prstGeom>
                    </p:spPr>
                  </p:pic>
                </p:oleObj>
              </mc:Fallback>
            </mc:AlternateContent>
          </a:graphicData>
        </a:graphic>
      </p:graphicFrame>
      <p:sp>
        <p:nvSpPr>
          <p:cNvPr id="6" name="Flecha derecha 5"/>
          <p:cNvSpPr/>
          <p:nvPr/>
        </p:nvSpPr>
        <p:spPr>
          <a:xfrm>
            <a:off x="4223197" y="2701184"/>
            <a:ext cx="689811" cy="946484"/>
          </a:xfrm>
          <a:prstGeom prst="rightArrow">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a:ln w="12700" cmpd="sng">
                <a:solidFill>
                  <a:schemeClr val="bg1"/>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16" name="CuadroTexto 15"/>
          <p:cNvSpPr txBox="1"/>
          <p:nvPr/>
        </p:nvSpPr>
        <p:spPr>
          <a:xfrm>
            <a:off x="7499684" y="1225338"/>
            <a:ext cx="1905114" cy="307777"/>
          </a:xfrm>
          <a:prstGeom prst="rect">
            <a:avLst/>
          </a:prstGeom>
          <a:noFill/>
        </p:spPr>
        <p:txBody>
          <a:bodyPr wrap="square" rtlCol="0">
            <a:spAutoFit/>
          </a:bodyPr>
          <a:lstStyle/>
          <a:p>
            <a:pPr algn="ctr"/>
            <a:r>
              <a:rPr lang="es-ES" sz="1400" b="1" dirty="0" smtClean="0"/>
              <a:t>%</a:t>
            </a:r>
            <a:endParaRPr lang="es-ES" sz="1400" b="1" dirty="0"/>
          </a:p>
        </p:txBody>
      </p:sp>
    </p:spTree>
    <p:extLst>
      <p:ext uri="{BB962C8B-B14F-4D97-AF65-F5344CB8AC3E}">
        <p14:creationId xmlns:p14="http://schemas.microsoft.com/office/powerpoint/2010/main" val="19539237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32682" t="20190" r="32053" b="19048"/>
          <a:stretch/>
        </p:blipFill>
        <p:spPr>
          <a:xfrm>
            <a:off x="11077303" y="104504"/>
            <a:ext cx="966650" cy="1176952"/>
          </a:xfrm>
          <a:prstGeom prst="rect">
            <a:avLst/>
          </a:prstGeom>
        </p:spPr>
      </p:pic>
      <p:pic>
        <p:nvPicPr>
          <p:cNvPr id="8" name="Imagen 7"/>
          <p:cNvPicPr>
            <a:picLocks noChangeAspect="1"/>
          </p:cNvPicPr>
          <p:nvPr/>
        </p:nvPicPr>
        <p:blipFill rotWithShape="1">
          <a:blip r:embed="rId3"/>
          <a:srcRect l="4270" t="18443" r="95379" b="67200"/>
          <a:stretch/>
        </p:blipFill>
        <p:spPr>
          <a:xfrm>
            <a:off x="0" y="5919537"/>
            <a:ext cx="12192000" cy="938464"/>
          </a:xfrm>
          <a:prstGeom prst="rect">
            <a:avLst/>
          </a:prstGeom>
        </p:spPr>
      </p:pic>
      <p:pic>
        <p:nvPicPr>
          <p:cNvPr id="11" name="Imagen 10"/>
          <p:cNvPicPr>
            <a:picLocks noChangeAspect="1"/>
          </p:cNvPicPr>
          <p:nvPr/>
        </p:nvPicPr>
        <p:blipFill rotWithShape="1">
          <a:blip r:embed="rId4"/>
          <a:srcRect l="7953" t="5721" r="11426" b="30572"/>
          <a:stretch/>
        </p:blipFill>
        <p:spPr>
          <a:xfrm>
            <a:off x="11213432" y="5919536"/>
            <a:ext cx="978568" cy="938626"/>
          </a:xfrm>
          <a:prstGeom prst="rect">
            <a:avLst/>
          </a:prstGeom>
        </p:spPr>
      </p:pic>
      <p:pic>
        <p:nvPicPr>
          <p:cNvPr id="12" name="Imagen 11"/>
          <p:cNvPicPr>
            <a:picLocks noChangeAspect="1"/>
          </p:cNvPicPr>
          <p:nvPr/>
        </p:nvPicPr>
        <p:blipFill rotWithShape="1">
          <a:blip r:embed="rId5"/>
          <a:srcRect l="89225" t="6002"/>
          <a:stretch/>
        </p:blipFill>
        <p:spPr>
          <a:xfrm>
            <a:off x="0" y="5889340"/>
            <a:ext cx="12192000" cy="45815"/>
          </a:xfrm>
          <a:prstGeom prst="rect">
            <a:avLst/>
          </a:prstGeom>
        </p:spPr>
      </p:pic>
      <p:sp>
        <p:nvSpPr>
          <p:cNvPr id="15" name="Título 1"/>
          <p:cNvSpPr txBox="1">
            <a:spLocks/>
          </p:cNvSpPr>
          <p:nvPr/>
        </p:nvSpPr>
        <p:spPr>
          <a:xfrm>
            <a:off x="607650" y="56928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2600" b="1" dirty="0" smtClean="0">
                <a:solidFill>
                  <a:schemeClr val="bg1"/>
                </a:solidFill>
              </a:rPr>
              <a:t>Posee formación </a:t>
            </a:r>
            <a:r>
              <a:rPr lang="es-ES" sz="2600" b="1" dirty="0">
                <a:solidFill>
                  <a:schemeClr val="bg1"/>
                </a:solidFill>
              </a:rPr>
              <a:t>en postgrado (máster, experto, etc.) en materia de participación ciudadana</a:t>
            </a:r>
            <a:endParaRPr lang="es-ES" sz="2600" b="1" dirty="0"/>
          </a:p>
        </p:txBody>
      </p:sp>
      <p:sp>
        <p:nvSpPr>
          <p:cNvPr id="7" name="CuadroTexto 6"/>
          <p:cNvSpPr txBox="1"/>
          <p:nvPr/>
        </p:nvSpPr>
        <p:spPr>
          <a:xfrm>
            <a:off x="2261937" y="1105313"/>
            <a:ext cx="7668126" cy="646331"/>
          </a:xfrm>
          <a:prstGeom prst="rect">
            <a:avLst/>
          </a:prstGeom>
          <a:solidFill>
            <a:schemeClr val="bg1">
              <a:lumMod val="95000"/>
            </a:schemeClr>
          </a:solidFill>
          <a:ln>
            <a:solidFill>
              <a:schemeClr val="tx1"/>
            </a:solidFill>
            <a:prstDash val="dash"/>
          </a:ln>
        </p:spPr>
        <p:txBody>
          <a:bodyPr wrap="square" rtlCol="0">
            <a:spAutoFit/>
          </a:bodyPr>
          <a:lstStyle/>
          <a:p>
            <a:r>
              <a:rPr lang="es-ES" dirty="0"/>
              <a:t>Calidad Gubernamental y Buen Gobierno</a:t>
            </a:r>
          </a:p>
          <a:p>
            <a:endParaRPr lang="es-ES" dirty="0"/>
          </a:p>
        </p:txBody>
      </p:sp>
      <p:sp>
        <p:nvSpPr>
          <p:cNvPr id="17" name="CuadroTexto 16"/>
          <p:cNvSpPr txBox="1"/>
          <p:nvPr/>
        </p:nvSpPr>
        <p:spPr>
          <a:xfrm>
            <a:off x="2261937" y="1889901"/>
            <a:ext cx="7668126" cy="646331"/>
          </a:xfrm>
          <a:prstGeom prst="rect">
            <a:avLst/>
          </a:prstGeom>
          <a:solidFill>
            <a:schemeClr val="bg1">
              <a:lumMod val="95000"/>
            </a:schemeClr>
          </a:solidFill>
          <a:ln>
            <a:solidFill>
              <a:schemeClr val="tx1"/>
            </a:solidFill>
            <a:prstDash val="dash"/>
          </a:ln>
        </p:spPr>
        <p:txBody>
          <a:bodyPr wrap="square" rtlCol="0">
            <a:spAutoFit/>
          </a:bodyPr>
          <a:lstStyle/>
          <a:p>
            <a:pPr algn="just"/>
            <a:r>
              <a:rPr lang="es-ES" dirty="0" smtClean="0"/>
              <a:t>Especialista </a:t>
            </a:r>
            <a:r>
              <a:rPr lang="es-ES" dirty="0"/>
              <a:t>Universitaria en Gestión y promoción del voluntariado y la participación </a:t>
            </a:r>
            <a:r>
              <a:rPr lang="es-ES" dirty="0" smtClean="0"/>
              <a:t>ciudadana</a:t>
            </a:r>
            <a:endParaRPr lang="es-ES" dirty="0"/>
          </a:p>
        </p:txBody>
      </p:sp>
      <p:sp>
        <p:nvSpPr>
          <p:cNvPr id="18" name="CuadroTexto 17"/>
          <p:cNvSpPr txBox="1"/>
          <p:nvPr/>
        </p:nvSpPr>
        <p:spPr>
          <a:xfrm>
            <a:off x="2261937" y="2694064"/>
            <a:ext cx="7668126" cy="646331"/>
          </a:xfrm>
          <a:prstGeom prst="rect">
            <a:avLst/>
          </a:prstGeom>
          <a:solidFill>
            <a:schemeClr val="bg1">
              <a:lumMod val="95000"/>
            </a:schemeClr>
          </a:solidFill>
          <a:ln>
            <a:solidFill>
              <a:schemeClr val="tx1"/>
            </a:solidFill>
            <a:prstDash val="dash"/>
          </a:ln>
        </p:spPr>
        <p:txBody>
          <a:bodyPr wrap="square" rtlCol="0">
            <a:spAutoFit/>
          </a:bodyPr>
          <a:lstStyle/>
          <a:p>
            <a:pPr algn="just"/>
            <a:r>
              <a:rPr lang="es-ES" dirty="0" smtClean="0"/>
              <a:t>Metodología </a:t>
            </a:r>
            <a:r>
              <a:rPr lang="es-ES" dirty="0"/>
              <a:t>de la Participación Ciudadana para la construcción de las Políticas Públicas en el ámbito </a:t>
            </a:r>
            <a:r>
              <a:rPr lang="es-ES" dirty="0" smtClean="0"/>
              <a:t>Local</a:t>
            </a:r>
            <a:endParaRPr lang="es-ES" dirty="0"/>
          </a:p>
        </p:txBody>
      </p:sp>
      <p:sp>
        <p:nvSpPr>
          <p:cNvPr id="19" name="CuadroTexto 18"/>
          <p:cNvSpPr txBox="1"/>
          <p:nvPr/>
        </p:nvSpPr>
        <p:spPr>
          <a:xfrm>
            <a:off x="2261937" y="3759000"/>
            <a:ext cx="7668126" cy="369332"/>
          </a:xfrm>
          <a:prstGeom prst="rect">
            <a:avLst/>
          </a:prstGeom>
          <a:solidFill>
            <a:schemeClr val="accent2">
              <a:lumMod val="20000"/>
              <a:lumOff val="80000"/>
            </a:schemeClr>
          </a:solidFill>
          <a:ln>
            <a:solidFill>
              <a:schemeClr val="tx1"/>
            </a:solidFill>
            <a:prstDash val="dash"/>
          </a:ln>
        </p:spPr>
        <p:txBody>
          <a:bodyPr wrap="square" rtlCol="0">
            <a:spAutoFit/>
          </a:bodyPr>
          <a:lstStyle/>
          <a:p>
            <a:pPr algn="ctr"/>
            <a:r>
              <a:rPr lang="es-ES" dirty="0" smtClean="0"/>
              <a:t>Media de número de horas de formación: 212,5 horas</a:t>
            </a:r>
            <a:endParaRPr lang="es-ES" dirty="0"/>
          </a:p>
        </p:txBody>
      </p:sp>
      <p:sp>
        <p:nvSpPr>
          <p:cNvPr id="20" name="Abrir corchete 19"/>
          <p:cNvSpPr/>
          <p:nvPr/>
        </p:nvSpPr>
        <p:spPr>
          <a:xfrm>
            <a:off x="1925053" y="914404"/>
            <a:ext cx="208547" cy="2593477"/>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1" name="CuadroTexto 20"/>
          <p:cNvSpPr txBox="1"/>
          <p:nvPr/>
        </p:nvSpPr>
        <p:spPr>
          <a:xfrm>
            <a:off x="481263" y="1491920"/>
            <a:ext cx="1315453" cy="646331"/>
          </a:xfrm>
          <a:prstGeom prst="rect">
            <a:avLst/>
          </a:prstGeom>
          <a:noFill/>
        </p:spPr>
        <p:txBody>
          <a:bodyPr wrap="square" rtlCol="0">
            <a:spAutoFit/>
          </a:bodyPr>
          <a:lstStyle/>
          <a:p>
            <a:pPr algn="ctr"/>
            <a:r>
              <a:rPr lang="es-ES" b="1" dirty="0" smtClean="0"/>
              <a:t>Título del curso</a:t>
            </a:r>
            <a:endParaRPr lang="es-ES" b="1" dirty="0"/>
          </a:p>
        </p:txBody>
      </p:sp>
      <p:sp>
        <p:nvSpPr>
          <p:cNvPr id="22" name="CuadroTexto 21"/>
          <p:cNvSpPr txBox="1"/>
          <p:nvPr/>
        </p:nvSpPr>
        <p:spPr>
          <a:xfrm>
            <a:off x="268705" y="399181"/>
            <a:ext cx="3056021" cy="369332"/>
          </a:xfrm>
          <a:prstGeom prst="rect">
            <a:avLst/>
          </a:prstGeom>
          <a:solidFill>
            <a:srgbClr val="FF9900"/>
          </a:solidFill>
        </p:spPr>
        <p:txBody>
          <a:bodyPr wrap="square" rtlCol="0">
            <a:spAutoFit/>
          </a:bodyPr>
          <a:lstStyle/>
          <a:p>
            <a:pPr algn="ctr"/>
            <a:r>
              <a:rPr lang="es-ES" b="1" dirty="0" smtClean="0"/>
              <a:t>Formación de postgrado</a:t>
            </a:r>
            <a:endParaRPr lang="es-ES" b="1" dirty="0"/>
          </a:p>
        </p:txBody>
      </p:sp>
      <p:sp>
        <p:nvSpPr>
          <p:cNvPr id="24" name="Flecha abajo 23"/>
          <p:cNvSpPr/>
          <p:nvPr/>
        </p:nvSpPr>
        <p:spPr>
          <a:xfrm>
            <a:off x="5705030" y="3454880"/>
            <a:ext cx="304800" cy="226502"/>
          </a:xfrm>
          <a:prstGeom prst="downArrow">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p:cNvSpPr txBox="1"/>
          <p:nvPr/>
        </p:nvSpPr>
        <p:spPr>
          <a:xfrm>
            <a:off x="2261937" y="4538867"/>
            <a:ext cx="7668126" cy="646331"/>
          </a:xfrm>
          <a:prstGeom prst="rect">
            <a:avLst/>
          </a:prstGeom>
          <a:solidFill>
            <a:schemeClr val="accent2">
              <a:lumMod val="60000"/>
              <a:lumOff val="40000"/>
            </a:schemeClr>
          </a:solidFill>
          <a:ln>
            <a:solidFill>
              <a:schemeClr val="tx1"/>
            </a:solidFill>
            <a:prstDash val="dash"/>
          </a:ln>
        </p:spPr>
        <p:txBody>
          <a:bodyPr wrap="square" rtlCol="0">
            <a:spAutoFit/>
          </a:bodyPr>
          <a:lstStyle/>
          <a:p>
            <a:pPr algn="ctr"/>
            <a:r>
              <a:rPr lang="es-ES" dirty="0" smtClean="0"/>
              <a:t>Entidades realización del curso: Federación </a:t>
            </a:r>
            <a:r>
              <a:rPr lang="es-ES" dirty="0"/>
              <a:t>Valenciana de Municipios y </a:t>
            </a:r>
            <a:r>
              <a:rPr lang="es-ES" dirty="0" smtClean="0"/>
              <a:t>Provincias, Diputación de Valencia y Universidad de Valencia</a:t>
            </a:r>
            <a:endParaRPr lang="es-ES" dirty="0"/>
          </a:p>
        </p:txBody>
      </p:sp>
      <p:sp>
        <p:nvSpPr>
          <p:cNvPr id="27" name="Flecha abajo 26"/>
          <p:cNvSpPr/>
          <p:nvPr/>
        </p:nvSpPr>
        <p:spPr>
          <a:xfrm>
            <a:off x="5713052" y="4216876"/>
            <a:ext cx="304800" cy="226502"/>
          </a:xfrm>
          <a:prstGeom prst="downArrow">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CuadroTexto 27"/>
          <p:cNvSpPr txBox="1"/>
          <p:nvPr/>
        </p:nvSpPr>
        <p:spPr>
          <a:xfrm>
            <a:off x="2261937" y="5359588"/>
            <a:ext cx="7668126" cy="369332"/>
          </a:xfrm>
          <a:prstGeom prst="rect">
            <a:avLst/>
          </a:prstGeom>
          <a:solidFill>
            <a:schemeClr val="accent2">
              <a:lumMod val="40000"/>
              <a:lumOff val="60000"/>
            </a:schemeClr>
          </a:solidFill>
          <a:ln>
            <a:solidFill>
              <a:schemeClr val="tx1"/>
            </a:solidFill>
            <a:prstDash val="dash"/>
          </a:ln>
        </p:spPr>
        <p:txBody>
          <a:bodyPr wrap="square" rtlCol="0">
            <a:spAutoFit/>
          </a:bodyPr>
          <a:lstStyle/>
          <a:p>
            <a:pPr algn="ctr"/>
            <a:r>
              <a:rPr lang="es-ES" dirty="0" smtClean="0"/>
              <a:t>Un 50% lo realiza en horario laboral y el otro 50% restante fuera del mismo</a:t>
            </a:r>
            <a:endParaRPr lang="es-ES" dirty="0"/>
          </a:p>
        </p:txBody>
      </p:sp>
      <p:sp>
        <p:nvSpPr>
          <p:cNvPr id="29" name="CuadroTexto 28"/>
          <p:cNvSpPr txBox="1"/>
          <p:nvPr/>
        </p:nvSpPr>
        <p:spPr>
          <a:xfrm>
            <a:off x="10170693" y="5390989"/>
            <a:ext cx="1905114" cy="400110"/>
          </a:xfrm>
          <a:prstGeom prst="rect">
            <a:avLst/>
          </a:prstGeom>
          <a:noFill/>
        </p:spPr>
        <p:txBody>
          <a:bodyPr wrap="square" rtlCol="0">
            <a:spAutoFit/>
          </a:bodyPr>
          <a:lstStyle/>
          <a:p>
            <a:pPr algn="ctr"/>
            <a:r>
              <a:rPr lang="es-ES" sz="1000" i="1" dirty="0" smtClean="0"/>
              <a:t>Totales, 4 casos (números absolutos).</a:t>
            </a:r>
            <a:endParaRPr lang="es-ES" sz="1000" i="1" dirty="0"/>
          </a:p>
        </p:txBody>
      </p:sp>
    </p:spTree>
    <p:extLst>
      <p:ext uri="{BB962C8B-B14F-4D97-AF65-F5344CB8AC3E}">
        <p14:creationId xmlns:p14="http://schemas.microsoft.com/office/powerpoint/2010/main" val="20020424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32682" t="20190" r="32053" b="19048"/>
          <a:stretch/>
        </p:blipFill>
        <p:spPr>
          <a:xfrm>
            <a:off x="11077303" y="104504"/>
            <a:ext cx="966650" cy="1176952"/>
          </a:xfrm>
          <a:prstGeom prst="rect">
            <a:avLst/>
          </a:prstGeom>
        </p:spPr>
      </p:pic>
      <p:pic>
        <p:nvPicPr>
          <p:cNvPr id="8" name="Imagen 7"/>
          <p:cNvPicPr>
            <a:picLocks noChangeAspect="1"/>
          </p:cNvPicPr>
          <p:nvPr/>
        </p:nvPicPr>
        <p:blipFill rotWithShape="1">
          <a:blip r:embed="rId3"/>
          <a:srcRect l="4270" t="18443" r="95379" b="67200"/>
          <a:stretch/>
        </p:blipFill>
        <p:spPr>
          <a:xfrm>
            <a:off x="0" y="5919537"/>
            <a:ext cx="12192000" cy="938464"/>
          </a:xfrm>
          <a:prstGeom prst="rect">
            <a:avLst/>
          </a:prstGeom>
        </p:spPr>
      </p:pic>
      <p:pic>
        <p:nvPicPr>
          <p:cNvPr id="11" name="Imagen 10"/>
          <p:cNvPicPr>
            <a:picLocks noChangeAspect="1"/>
          </p:cNvPicPr>
          <p:nvPr/>
        </p:nvPicPr>
        <p:blipFill rotWithShape="1">
          <a:blip r:embed="rId4"/>
          <a:srcRect l="7953" t="5721" r="11426" b="30572"/>
          <a:stretch/>
        </p:blipFill>
        <p:spPr>
          <a:xfrm>
            <a:off x="11213432" y="5919536"/>
            <a:ext cx="978568" cy="938626"/>
          </a:xfrm>
          <a:prstGeom prst="rect">
            <a:avLst/>
          </a:prstGeom>
        </p:spPr>
      </p:pic>
      <p:pic>
        <p:nvPicPr>
          <p:cNvPr id="12" name="Imagen 11"/>
          <p:cNvPicPr>
            <a:picLocks noChangeAspect="1"/>
          </p:cNvPicPr>
          <p:nvPr/>
        </p:nvPicPr>
        <p:blipFill rotWithShape="1">
          <a:blip r:embed="rId5"/>
          <a:srcRect l="89225" t="6002"/>
          <a:stretch/>
        </p:blipFill>
        <p:spPr>
          <a:xfrm>
            <a:off x="0" y="5889340"/>
            <a:ext cx="12192000" cy="45815"/>
          </a:xfrm>
          <a:prstGeom prst="rect">
            <a:avLst/>
          </a:prstGeom>
        </p:spPr>
      </p:pic>
      <p:sp>
        <p:nvSpPr>
          <p:cNvPr id="15" name="Título 1"/>
          <p:cNvSpPr txBox="1">
            <a:spLocks/>
          </p:cNvSpPr>
          <p:nvPr/>
        </p:nvSpPr>
        <p:spPr>
          <a:xfrm>
            <a:off x="607650" y="56928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2600" b="1" dirty="0">
                <a:solidFill>
                  <a:schemeClr val="bg1"/>
                </a:solidFill>
              </a:rPr>
              <a:t>E</a:t>
            </a:r>
            <a:r>
              <a:rPr lang="es-ES" sz="2600" b="1" dirty="0" smtClean="0">
                <a:solidFill>
                  <a:schemeClr val="bg1"/>
                </a:solidFill>
              </a:rPr>
              <a:t>n </a:t>
            </a:r>
            <a:r>
              <a:rPr lang="es-ES" sz="2600" b="1" dirty="0">
                <a:solidFill>
                  <a:schemeClr val="bg1"/>
                </a:solidFill>
              </a:rPr>
              <a:t>qué materias relacionadas con la participación ciudadana ha realizado formación</a:t>
            </a:r>
            <a:endParaRPr lang="es-ES" sz="2600" b="1" dirty="0"/>
          </a:p>
        </p:txBody>
      </p:sp>
      <p:graphicFrame>
        <p:nvGraphicFramePr>
          <p:cNvPr id="14" name="Gráfico 13"/>
          <p:cNvGraphicFramePr>
            <a:graphicFrameLocks/>
          </p:cNvGraphicFramePr>
          <p:nvPr>
            <p:extLst>
              <p:ext uri="{D42A27DB-BD31-4B8C-83A1-F6EECF244321}">
                <p14:modId xmlns:p14="http://schemas.microsoft.com/office/powerpoint/2010/main" val="1222163518"/>
              </p:ext>
            </p:extLst>
          </p:nvPr>
        </p:nvGraphicFramePr>
        <p:xfrm>
          <a:off x="1997242" y="1086786"/>
          <a:ext cx="8197515" cy="4507831"/>
        </p:xfrm>
        <a:graphic>
          <a:graphicData uri="http://schemas.openxmlformats.org/drawingml/2006/chart">
            <c:chart xmlns:c="http://schemas.openxmlformats.org/drawingml/2006/chart" xmlns:r="http://schemas.openxmlformats.org/officeDocument/2006/relationships" r:id="rId6"/>
          </a:graphicData>
        </a:graphic>
      </p:graphicFrame>
      <p:sp>
        <p:nvSpPr>
          <p:cNvPr id="17" name="CuadroTexto 16"/>
          <p:cNvSpPr txBox="1"/>
          <p:nvPr/>
        </p:nvSpPr>
        <p:spPr>
          <a:xfrm>
            <a:off x="5590673" y="692980"/>
            <a:ext cx="1905114" cy="307777"/>
          </a:xfrm>
          <a:prstGeom prst="rect">
            <a:avLst/>
          </a:prstGeom>
          <a:noFill/>
        </p:spPr>
        <p:txBody>
          <a:bodyPr wrap="square" rtlCol="0">
            <a:spAutoFit/>
          </a:bodyPr>
          <a:lstStyle/>
          <a:p>
            <a:pPr algn="ctr"/>
            <a:r>
              <a:rPr lang="es-ES" sz="1400" b="1" dirty="0" smtClean="0"/>
              <a:t>%</a:t>
            </a:r>
            <a:endParaRPr lang="es-ES" sz="1400" b="1" dirty="0"/>
          </a:p>
        </p:txBody>
      </p:sp>
      <p:sp>
        <p:nvSpPr>
          <p:cNvPr id="18" name="CuadroTexto 17"/>
          <p:cNvSpPr txBox="1"/>
          <p:nvPr/>
        </p:nvSpPr>
        <p:spPr>
          <a:xfrm>
            <a:off x="10124746" y="5594617"/>
            <a:ext cx="1905114" cy="246221"/>
          </a:xfrm>
          <a:prstGeom prst="rect">
            <a:avLst/>
          </a:prstGeom>
          <a:noFill/>
        </p:spPr>
        <p:txBody>
          <a:bodyPr wrap="square" rtlCol="0">
            <a:spAutoFit/>
          </a:bodyPr>
          <a:lstStyle/>
          <a:p>
            <a:pPr algn="ctr"/>
            <a:r>
              <a:rPr lang="es-ES" sz="1000" i="1" dirty="0" smtClean="0"/>
              <a:t>Totales. Respuesta múltiple</a:t>
            </a:r>
            <a:endParaRPr lang="es-ES" sz="1000" i="1" dirty="0"/>
          </a:p>
        </p:txBody>
      </p:sp>
    </p:spTree>
    <p:extLst>
      <p:ext uri="{BB962C8B-B14F-4D97-AF65-F5344CB8AC3E}">
        <p14:creationId xmlns:p14="http://schemas.microsoft.com/office/powerpoint/2010/main" val="41199996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l="32682" t="20190" r="32053" b="19048"/>
          <a:stretch/>
        </p:blipFill>
        <p:spPr>
          <a:xfrm>
            <a:off x="11077303" y="104504"/>
            <a:ext cx="966650" cy="1176952"/>
          </a:xfrm>
          <a:prstGeom prst="rect">
            <a:avLst/>
          </a:prstGeom>
        </p:spPr>
      </p:pic>
      <p:pic>
        <p:nvPicPr>
          <p:cNvPr id="8" name="Imagen 7"/>
          <p:cNvPicPr>
            <a:picLocks noChangeAspect="1"/>
          </p:cNvPicPr>
          <p:nvPr/>
        </p:nvPicPr>
        <p:blipFill rotWithShape="1">
          <a:blip r:embed="rId4"/>
          <a:srcRect l="4270" t="18443" r="95379" b="67200"/>
          <a:stretch/>
        </p:blipFill>
        <p:spPr>
          <a:xfrm>
            <a:off x="0" y="5919537"/>
            <a:ext cx="12192000" cy="938464"/>
          </a:xfrm>
          <a:prstGeom prst="rect">
            <a:avLst/>
          </a:prstGeom>
        </p:spPr>
      </p:pic>
      <p:pic>
        <p:nvPicPr>
          <p:cNvPr id="11" name="Imagen 10"/>
          <p:cNvPicPr>
            <a:picLocks noChangeAspect="1"/>
          </p:cNvPicPr>
          <p:nvPr/>
        </p:nvPicPr>
        <p:blipFill rotWithShape="1">
          <a:blip r:embed="rId5"/>
          <a:srcRect l="7953" t="5721" r="11426" b="30572"/>
          <a:stretch/>
        </p:blipFill>
        <p:spPr>
          <a:xfrm>
            <a:off x="11213432" y="5919536"/>
            <a:ext cx="978568" cy="938626"/>
          </a:xfrm>
          <a:prstGeom prst="rect">
            <a:avLst/>
          </a:prstGeom>
        </p:spPr>
      </p:pic>
      <p:pic>
        <p:nvPicPr>
          <p:cNvPr id="12" name="Imagen 11"/>
          <p:cNvPicPr>
            <a:picLocks noChangeAspect="1"/>
          </p:cNvPicPr>
          <p:nvPr/>
        </p:nvPicPr>
        <p:blipFill rotWithShape="1">
          <a:blip r:embed="rId6"/>
          <a:srcRect l="89225" t="6002"/>
          <a:stretch/>
        </p:blipFill>
        <p:spPr>
          <a:xfrm>
            <a:off x="0" y="5889340"/>
            <a:ext cx="12192000" cy="45815"/>
          </a:xfrm>
          <a:prstGeom prst="rect">
            <a:avLst/>
          </a:prstGeom>
        </p:spPr>
      </p:pic>
      <p:sp>
        <p:nvSpPr>
          <p:cNvPr id="15" name="Título 1"/>
          <p:cNvSpPr txBox="1">
            <a:spLocks/>
          </p:cNvSpPr>
          <p:nvPr/>
        </p:nvSpPr>
        <p:spPr>
          <a:xfrm>
            <a:off x="607650" y="56928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2600" b="1" dirty="0" smtClean="0">
                <a:solidFill>
                  <a:schemeClr val="bg1"/>
                </a:solidFill>
              </a:rPr>
              <a:t>En </a:t>
            </a:r>
            <a:r>
              <a:rPr lang="es-ES" sz="2600" b="1" dirty="0">
                <a:solidFill>
                  <a:schemeClr val="bg1"/>
                </a:solidFill>
              </a:rPr>
              <a:t>qué medida considera que se encuentra suficientemente formado/a respecto a las materias señaladas </a:t>
            </a:r>
            <a:endParaRPr lang="es-ES" sz="2600" b="1" dirty="0"/>
          </a:p>
        </p:txBody>
      </p:sp>
      <p:sp>
        <p:nvSpPr>
          <p:cNvPr id="17" name="CuadroTexto 16"/>
          <p:cNvSpPr txBox="1"/>
          <p:nvPr/>
        </p:nvSpPr>
        <p:spPr>
          <a:xfrm>
            <a:off x="5361314" y="621576"/>
            <a:ext cx="1905114" cy="307777"/>
          </a:xfrm>
          <a:prstGeom prst="rect">
            <a:avLst/>
          </a:prstGeom>
          <a:noFill/>
        </p:spPr>
        <p:txBody>
          <a:bodyPr wrap="square" rtlCol="0">
            <a:spAutoFit/>
          </a:bodyPr>
          <a:lstStyle/>
          <a:p>
            <a:pPr algn="ctr"/>
            <a:r>
              <a:rPr lang="es-ES" sz="1400" b="1" dirty="0" smtClean="0"/>
              <a:t>Medias</a:t>
            </a:r>
            <a:endParaRPr lang="es-ES" sz="1400" b="1" dirty="0"/>
          </a:p>
        </p:txBody>
      </p:sp>
      <p:sp>
        <p:nvSpPr>
          <p:cNvPr id="18" name="CuadroTexto 17"/>
          <p:cNvSpPr txBox="1"/>
          <p:nvPr/>
        </p:nvSpPr>
        <p:spPr>
          <a:xfrm>
            <a:off x="9971420" y="5550204"/>
            <a:ext cx="1905114" cy="246221"/>
          </a:xfrm>
          <a:prstGeom prst="rect">
            <a:avLst/>
          </a:prstGeom>
          <a:noFill/>
        </p:spPr>
        <p:txBody>
          <a:bodyPr wrap="square" rtlCol="0">
            <a:spAutoFit/>
          </a:bodyPr>
          <a:lstStyle/>
          <a:p>
            <a:pPr algn="ctr"/>
            <a:r>
              <a:rPr lang="es-ES" sz="1000" i="1" dirty="0" smtClean="0"/>
              <a:t>Totales. </a:t>
            </a:r>
            <a:endParaRPr lang="es-ES" sz="1000" i="1" dirty="0"/>
          </a:p>
        </p:txBody>
      </p:sp>
      <p:graphicFrame>
        <p:nvGraphicFramePr>
          <p:cNvPr id="2" name="Objeto 1"/>
          <p:cNvGraphicFramePr>
            <a:graphicFrameLocks noChangeAspect="1"/>
          </p:cNvGraphicFramePr>
          <p:nvPr>
            <p:extLst>
              <p:ext uri="{D42A27DB-BD31-4B8C-83A1-F6EECF244321}">
                <p14:modId xmlns:p14="http://schemas.microsoft.com/office/powerpoint/2010/main" val="572122633"/>
              </p:ext>
            </p:extLst>
          </p:nvPr>
        </p:nvGraphicFramePr>
        <p:xfrm>
          <a:off x="1869234" y="848609"/>
          <a:ext cx="8889275" cy="4697959"/>
        </p:xfrm>
        <a:graphic>
          <a:graphicData uri="http://schemas.openxmlformats.org/presentationml/2006/ole">
            <mc:AlternateContent xmlns:mc="http://schemas.openxmlformats.org/markup-compatibility/2006">
              <mc:Choice xmlns:v="urn:schemas-microsoft-com:vml" Requires="v">
                <p:oleObj spid="_x0000_s19789" name="Hoja de cálculo" r:id="rId7" imgW="5514988" imgH="2914768" progId="Excel.Sheet.12">
                  <p:embed/>
                </p:oleObj>
              </mc:Choice>
              <mc:Fallback>
                <p:oleObj name="Hoja de cálculo" r:id="rId7" imgW="5514988" imgH="2914768" progId="Excel.Sheet.12">
                  <p:embed/>
                  <p:pic>
                    <p:nvPicPr>
                      <p:cNvPr id="0" name=""/>
                      <p:cNvPicPr/>
                      <p:nvPr/>
                    </p:nvPicPr>
                    <p:blipFill>
                      <a:blip r:embed="rId8"/>
                      <a:stretch>
                        <a:fillRect/>
                      </a:stretch>
                    </p:blipFill>
                    <p:spPr>
                      <a:xfrm>
                        <a:off x="1869234" y="848609"/>
                        <a:ext cx="8889275" cy="4697959"/>
                      </a:xfrm>
                      <a:prstGeom prst="rect">
                        <a:avLst/>
                      </a:prstGeom>
                    </p:spPr>
                  </p:pic>
                </p:oleObj>
              </mc:Fallback>
            </mc:AlternateContent>
          </a:graphicData>
        </a:graphic>
      </p:graphicFrame>
      <p:sp>
        <p:nvSpPr>
          <p:cNvPr id="3" name="Rectángulo 2"/>
          <p:cNvSpPr/>
          <p:nvPr/>
        </p:nvSpPr>
        <p:spPr>
          <a:xfrm>
            <a:off x="464511" y="4984972"/>
            <a:ext cx="1302878" cy="707886"/>
          </a:xfrm>
          <a:prstGeom prst="rect">
            <a:avLst/>
          </a:prstGeom>
          <a:ln>
            <a:solidFill>
              <a:schemeClr val="tx1"/>
            </a:solidFill>
            <a:prstDash val="dash"/>
          </a:ln>
        </p:spPr>
        <p:txBody>
          <a:bodyPr wrap="square">
            <a:spAutoFit/>
          </a:bodyPr>
          <a:lstStyle/>
          <a:p>
            <a:pPr algn="ctr"/>
            <a:r>
              <a:rPr lang="es-ES" sz="1000" dirty="0" smtClean="0"/>
              <a:t>Escala </a:t>
            </a:r>
            <a:r>
              <a:rPr lang="es-ES" sz="1000" dirty="0"/>
              <a:t>del 1 al 5 en la que 1 significa nada y 5 significa </a:t>
            </a:r>
            <a:r>
              <a:rPr lang="es-ES" sz="1000" dirty="0" smtClean="0"/>
              <a:t>totalmente formado/a</a:t>
            </a:r>
            <a:endParaRPr lang="es-ES" sz="1000" dirty="0"/>
          </a:p>
        </p:txBody>
      </p:sp>
    </p:spTree>
    <p:extLst>
      <p:ext uri="{BB962C8B-B14F-4D97-AF65-F5344CB8AC3E}">
        <p14:creationId xmlns:p14="http://schemas.microsoft.com/office/powerpoint/2010/main" val="31174210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l="32682" t="20190" r="32053" b="19048"/>
          <a:stretch/>
        </p:blipFill>
        <p:spPr>
          <a:xfrm>
            <a:off x="11077303" y="104504"/>
            <a:ext cx="966650" cy="1176952"/>
          </a:xfrm>
          <a:prstGeom prst="rect">
            <a:avLst/>
          </a:prstGeom>
        </p:spPr>
      </p:pic>
      <p:pic>
        <p:nvPicPr>
          <p:cNvPr id="8" name="Imagen 7"/>
          <p:cNvPicPr>
            <a:picLocks noChangeAspect="1"/>
          </p:cNvPicPr>
          <p:nvPr/>
        </p:nvPicPr>
        <p:blipFill rotWithShape="1">
          <a:blip r:embed="rId4"/>
          <a:srcRect l="4270" t="18443" r="95379" b="67200"/>
          <a:stretch/>
        </p:blipFill>
        <p:spPr>
          <a:xfrm>
            <a:off x="0" y="5919537"/>
            <a:ext cx="12192000" cy="938464"/>
          </a:xfrm>
          <a:prstGeom prst="rect">
            <a:avLst/>
          </a:prstGeom>
        </p:spPr>
      </p:pic>
      <p:pic>
        <p:nvPicPr>
          <p:cNvPr id="11" name="Imagen 10"/>
          <p:cNvPicPr>
            <a:picLocks noChangeAspect="1"/>
          </p:cNvPicPr>
          <p:nvPr/>
        </p:nvPicPr>
        <p:blipFill rotWithShape="1">
          <a:blip r:embed="rId5"/>
          <a:srcRect l="7953" t="5721" r="11426" b="30572"/>
          <a:stretch/>
        </p:blipFill>
        <p:spPr>
          <a:xfrm>
            <a:off x="11213432" y="5919536"/>
            <a:ext cx="978568" cy="938626"/>
          </a:xfrm>
          <a:prstGeom prst="rect">
            <a:avLst/>
          </a:prstGeom>
        </p:spPr>
      </p:pic>
      <p:pic>
        <p:nvPicPr>
          <p:cNvPr id="12" name="Imagen 11"/>
          <p:cNvPicPr>
            <a:picLocks noChangeAspect="1"/>
          </p:cNvPicPr>
          <p:nvPr/>
        </p:nvPicPr>
        <p:blipFill rotWithShape="1">
          <a:blip r:embed="rId6"/>
          <a:srcRect l="89225" t="6002"/>
          <a:stretch/>
        </p:blipFill>
        <p:spPr>
          <a:xfrm>
            <a:off x="0" y="5889340"/>
            <a:ext cx="12192000" cy="45815"/>
          </a:xfrm>
          <a:prstGeom prst="rect">
            <a:avLst/>
          </a:prstGeom>
        </p:spPr>
      </p:pic>
      <p:sp>
        <p:nvSpPr>
          <p:cNvPr id="15" name="Título 1"/>
          <p:cNvSpPr txBox="1">
            <a:spLocks/>
          </p:cNvSpPr>
          <p:nvPr/>
        </p:nvSpPr>
        <p:spPr>
          <a:xfrm>
            <a:off x="607650" y="56928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2600" b="1" dirty="0" smtClean="0">
                <a:solidFill>
                  <a:schemeClr val="bg1"/>
                </a:solidFill>
              </a:rPr>
              <a:t>Si tienen </a:t>
            </a:r>
            <a:r>
              <a:rPr lang="es-ES" sz="2600" b="1" dirty="0">
                <a:solidFill>
                  <a:schemeClr val="bg1"/>
                </a:solidFill>
              </a:rPr>
              <a:t>pensado formarse en temas de participación</a:t>
            </a:r>
            <a:endParaRPr lang="es-ES" sz="2600" b="1" dirty="0"/>
          </a:p>
        </p:txBody>
      </p:sp>
      <p:sp>
        <p:nvSpPr>
          <p:cNvPr id="17" name="CuadroTexto 16"/>
          <p:cNvSpPr txBox="1"/>
          <p:nvPr/>
        </p:nvSpPr>
        <p:spPr>
          <a:xfrm>
            <a:off x="5510462" y="1005573"/>
            <a:ext cx="1905114" cy="307777"/>
          </a:xfrm>
          <a:prstGeom prst="rect">
            <a:avLst/>
          </a:prstGeom>
          <a:noFill/>
        </p:spPr>
        <p:txBody>
          <a:bodyPr wrap="square" rtlCol="0">
            <a:spAutoFit/>
          </a:bodyPr>
          <a:lstStyle/>
          <a:p>
            <a:pPr algn="ctr"/>
            <a:r>
              <a:rPr lang="es-ES" sz="1400" b="1" dirty="0" smtClean="0"/>
              <a:t>%</a:t>
            </a:r>
            <a:endParaRPr lang="es-ES" sz="1400" b="1" dirty="0"/>
          </a:p>
        </p:txBody>
      </p:sp>
      <p:sp>
        <p:nvSpPr>
          <p:cNvPr id="18" name="CuadroTexto 17"/>
          <p:cNvSpPr txBox="1"/>
          <p:nvPr/>
        </p:nvSpPr>
        <p:spPr>
          <a:xfrm>
            <a:off x="10124746" y="5594617"/>
            <a:ext cx="1905114" cy="246221"/>
          </a:xfrm>
          <a:prstGeom prst="rect">
            <a:avLst/>
          </a:prstGeom>
          <a:noFill/>
        </p:spPr>
        <p:txBody>
          <a:bodyPr wrap="square" rtlCol="0">
            <a:spAutoFit/>
          </a:bodyPr>
          <a:lstStyle/>
          <a:p>
            <a:pPr algn="ctr"/>
            <a:r>
              <a:rPr lang="es-ES" sz="1000" i="1" dirty="0" smtClean="0"/>
              <a:t>Respuesta simple</a:t>
            </a:r>
            <a:endParaRPr lang="es-ES" sz="1000" i="1" dirty="0"/>
          </a:p>
        </p:txBody>
      </p:sp>
      <p:graphicFrame>
        <p:nvGraphicFramePr>
          <p:cNvPr id="3" name="Objeto 2"/>
          <p:cNvGraphicFramePr>
            <a:graphicFrameLocks noChangeAspect="1"/>
          </p:cNvGraphicFramePr>
          <p:nvPr>
            <p:extLst>
              <p:ext uri="{D42A27DB-BD31-4B8C-83A1-F6EECF244321}">
                <p14:modId xmlns:p14="http://schemas.microsoft.com/office/powerpoint/2010/main" val="2081607976"/>
              </p:ext>
            </p:extLst>
          </p:nvPr>
        </p:nvGraphicFramePr>
        <p:xfrm>
          <a:off x="2488705" y="1243089"/>
          <a:ext cx="7636041" cy="4575248"/>
        </p:xfrm>
        <a:graphic>
          <a:graphicData uri="http://schemas.openxmlformats.org/presentationml/2006/ole">
            <mc:AlternateContent xmlns:mc="http://schemas.openxmlformats.org/markup-compatibility/2006">
              <mc:Choice xmlns:v="urn:schemas-microsoft-com:vml" Requires="v">
                <p:oleObj spid="_x0000_s20812" name="Hoja de cálculo" r:id="rId7" imgW="4562602" imgH="2733773" progId="Excel.Sheet.12">
                  <p:embed/>
                </p:oleObj>
              </mc:Choice>
              <mc:Fallback>
                <p:oleObj name="Hoja de cálculo" r:id="rId7" imgW="4562602" imgH="2733773" progId="Excel.Sheet.12">
                  <p:embed/>
                  <p:pic>
                    <p:nvPicPr>
                      <p:cNvPr id="0" name=""/>
                      <p:cNvPicPr/>
                      <p:nvPr/>
                    </p:nvPicPr>
                    <p:blipFill>
                      <a:blip r:embed="rId8"/>
                      <a:stretch>
                        <a:fillRect/>
                      </a:stretch>
                    </p:blipFill>
                    <p:spPr>
                      <a:xfrm>
                        <a:off x="2488705" y="1243089"/>
                        <a:ext cx="7636041" cy="4575248"/>
                      </a:xfrm>
                      <a:prstGeom prst="rect">
                        <a:avLst/>
                      </a:prstGeom>
                    </p:spPr>
                  </p:pic>
                </p:oleObj>
              </mc:Fallback>
            </mc:AlternateContent>
          </a:graphicData>
        </a:graphic>
      </p:graphicFrame>
    </p:spTree>
    <p:extLst>
      <p:ext uri="{BB962C8B-B14F-4D97-AF65-F5344CB8AC3E}">
        <p14:creationId xmlns:p14="http://schemas.microsoft.com/office/powerpoint/2010/main" val="2060735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l="32682" t="20190" r="32053" b="19048"/>
          <a:stretch/>
        </p:blipFill>
        <p:spPr>
          <a:xfrm>
            <a:off x="11077303" y="104504"/>
            <a:ext cx="966650" cy="1176952"/>
          </a:xfrm>
          <a:prstGeom prst="rect">
            <a:avLst/>
          </a:prstGeom>
        </p:spPr>
      </p:pic>
      <p:pic>
        <p:nvPicPr>
          <p:cNvPr id="8" name="Imagen 7"/>
          <p:cNvPicPr>
            <a:picLocks noChangeAspect="1"/>
          </p:cNvPicPr>
          <p:nvPr/>
        </p:nvPicPr>
        <p:blipFill rotWithShape="1">
          <a:blip r:embed="rId4"/>
          <a:srcRect l="4270" t="18443" r="95379" b="67200"/>
          <a:stretch/>
        </p:blipFill>
        <p:spPr>
          <a:xfrm>
            <a:off x="0" y="5919537"/>
            <a:ext cx="12192000" cy="938464"/>
          </a:xfrm>
          <a:prstGeom prst="rect">
            <a:avLst/>
          </a:prstGeom>
        </p:spPr>
      </p:pic>
      <p:pic>
        <p:nvPicPr>
          <p:cNvPr id="11" name="Imagen 10"/>
          <p:cNvPicPr>
            <a:picLocks noChangeAspect="1"/>
          </p:cNvPicPr>
          <p:nvPr/>
        </p:nvPicPr>
        <p:blipFill rotWithShape="1">
          <a:blip r:embed="rId5"/>
          <a:srcRect l="7953" t="5721" r="11426" b="30572"/>
          <a:stretch/>
        </p:blipFill>
        <p:spPr>
          <a:xfrm>
            <a:off x="11213432" y="5919536"/>
            <a:ext cx="978568" cy="938626"/>
          </a:xfrm>
          <a:prstGeom prst="rect">
            <a:avLst/>
          </a:prstGeom>
        </p:spPr>
      </p:pic>
      <p:pic>
        <p:nvPicPr>
          <p:cNvPr id="12" name="Imagen 11"/>
          <p:cNvPicPr>
            <a:picLocks noChangeAspect="1"/>
          </p:cNvPicPr>
          <p:nvPr/>
        </p:nvPicPr>
        <p:blipFill rotWithShape="1">
          <a:blip r:embed="rId6"/>
          <a:srcRect l="89225" t="6002"/>
          <a:stretch/>
        </p:blipFill>
        <p:spPr>
          <a:xfrm>
            <a:off x="0" y="5889340"/>
            <a:ext cx="12192000" cy="45815"/>
          </a:xfrm>
          <a:prstGeom prst="rect">
            <a:avLst/>
          </a:prstGeom>
        </p:spPr>
      </p:pic>
      <p:sp>
        <p:nvSpPr>
          <p:cNvPr id="15" name="Título 1"/>
          <p:cNvSpPr txBox="1">
            <a:spLocks/>
          </p:cNvSpPr>
          <p:nvPr/>
        </p:nvSpPr>
        <p:spPr>
          <a:xfrm>
            <a:off x="607650" y="56928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2600" b="1" dirty="0" smtClean="0">
                <a:solidFill>
                  <a:schemeClr val="bg1"/>
                </a:solidFill>
              </a:rPr>
              <a:t>Barreras que dificultan la participación</a:t>
            </a:r>
            <a:endParaRPr lang="es-ES" sz="2600" b="1" dirty="0"/>
          </a:p>
        </p:txBody>
      </p:sp>
      <p:sp>
        <p:nvSpPr>
          <p:cNvPr id="17" name="CuadroTexto 16"/>
          <p:cNvSpPr txBox="1"/>
          <p:nvPr/>
        </p:nvSpPr>
        <p:spPr>
          <a:xfrm>
            <a:off x="6848030" y="550647"/>
            <a:ext cx="1905114" cy="307777"/>
          </a:xfrm>
          <a:prstGeom prst="rect">
            <a:avLst/>
          </a:prstGeom>
          <a:noFill/>
        </p:spPr>
        <p:txBody>
          <a:bodyPr wrap="square" rtlCol="0">
            <a:spAutoFit/>
          </a:bodyPr>
          <a:lstStyle/>
          <a:p>
            <a:pPr algn="ctr"/>
            <a:r>
              <a:rPr lang="es-ES" sz="1400" b="1" dirty="0" smtClean="0"/>
              <a:t>%</a:t>
            </a:r>
            <a:endParaRPr lang="es-ES" sz="1400" b="1" dirty="0"/>
          </a:p>
        </p:txBody>
      </p:sp>
      <p:sp>
        <p:nvSpPr>
          <p:cNvPr id="18" name="CuadroTexto 17"/>
          <p:cNvSpPr txBox="1"/>
          <p:nvPr/>
        </p:nvSpPr>
        <p:spPr>
          <a:xfrm>
            <a:off x="10124746" y="5594617"/>
            <a:ext cx="1905114" cy="246221"/>
          </a:xfrm>
          <a:prstGeom prst="rect">
            <a:avLst/>
          </a:prstGeom>
          <a:noFill/>
        </p:spPr>
        <p:txBody>
          <a:bodyPr wrap="square" rtlCol="0">
            <a:spAutoFit/>
          </a:bodyPr>
          <a:lstStyle/>
          <a:p>
            <a:pPr algn="ctr"/>
            <a:r>
              <a:rPr lang="es-ES" sz="1000" i="1" dirty="0" smtClean="0"/>
              <a:t>Totales. Respuesta múltiple</a:t>
            </a:r>
            <a:endParaRPr lang="es-ES" sz="1000" i="1" dirty="0"/>
          </a:p>
        </p:txBody>
      </p:sp>
      <p:graphicFrame>
        <p:nvGraphicFramePr>
          <p:cNvPr id="5" name="Objeto 4"/>
          <p:cNvGraphicFramePr>
            <a:graphicFrameLocks noChangeAspect="1"/>
          </p:cNvGraphicFramePr>
          <p:nvPr>
            <p:extLst>
              <p:ext uri="{D42A27DB-BD31-4B8C-83A1-F6EECF244321}">
                <p14:modId xmlns:p14="http://schemas.microsoft.com/office/powerpoint/2010/main" val="3336679222"/>
              </p:ext>
            </p:extLst>
          </p:nvPr>
        </p:nvGraphicFramePr>
        <p:xfrm>
          <a:off x="1980655" y="802776"/>
          <a:ext cx="7997533" cy="4791842"/>
        </p:xfrm>
        <a:graphic>
          <a:graphicData uri="http://schemas.openxmlformats.org/presentationml/2006/ole">
            <mc:AlternateContent xmlns:mc="http://schemas.openxmlformats.org/markup-compatibility/2006">
              <mc:Choice xmlns:v="urn:schemas-microsoft-com:vml" Requires="v">
                <p:oleObj spid="_x0000_s21833" name="Hoja de cálculo" r:id="rId7" imgW="4562602" imgH="2733773" progId="Excel.Sheet.12">
                  <p:embed/>
                </p:oleObj>
              </mc:Choice>
              <mc:Fallback>
                <p:oleObj name="Hoja de cálculo" r:id="rId7" imgW="4562602" imgH="2733773" progId="Excel.Sheet.12">
                  <p:embed/>
                  <p:pic>
                    <p:nvPicPr>
                      <p:cNvPr id="0" name=""/>
                      <p:cNvPicPr/>
                      <p:nvPr/>
                    </p:nvPicPr>
                    <p:blipFill>
                      <a:blip r:embed="rId8"/>
                      <a:stretch>
                        <a:fillRect/>
                      </a:stretch>
                    </p:blipFill>
                    <p:spPr>
                      <a:xfrm>
                        <a:off x="1980655" y="802776"/>
                        <a:ext cx="7997533" cy="4791842"/>
                      </a:xfrm>
                      <a:prstGeom prst="rect">
                        <a:avLst/>
                      </a:prstGeom>
                    </p:spPr>
                  </p:pic>
                </p:oleObj>
              </mc:Fallback>
            </mc:AlternateContent>
          </a:graphicData>
        </a:graphic>
      </p:graphicFrame>
    </p:spTree>
    <p:extLst>
      <p:ext uri="{BB962C8B-B14F-4D97-AF65-F5344CB8AC3E}">
        <p14:creationId xmlns:p14="http://schemas.microsoft.com/office/powerpoint/2010/main" val="41103177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l="32682" t="20190" r="32053" b="19048"/>
          <a:stretch/>
        </p:blipFill>
        <p:spPr>
          <a:xfrm>
            <a:off x="11077303" y="104504"/>
            <a:ext cx="966650" cy="1176952"/>
          </a:xfrm>
          <a:prstGeom prst="rect">
            <a:avLst/>
          </a:prstGeom>
        </p:spPr>
      </p:pic>
      <p:pic>
        <p:nvPicPr>
          <p:cNvPr id="8" name="Imagen 7"/>
          <p:cNvPicPr>
            <a:picLocks noChangeAspect="1"/>
          </p:cNvPicPr>
          <p:nvPr/>
        </p:nvPicPr>
        <p:blipFill rotWithShape="1">
          <a:blip r:embed="rId4"/>
          <a:srcRect l="4270" t="18443" r="95379" b="67200"/>
          <a:stretch/>
        </p:blipFill>
        <p:spPr>
          <a:xfrm>
            <a:off x="0" y="5919537"/>
            <a:ext cx="12192000" cy="938464"/>
          </a:xfrm>
          <a:prstGeom prst="rect">
            <a:avLst/>
          </a:prstGeom>
        </p:spPr>
      </p:pic>
      <p:pic>
        <p:nvPicPr>
          <p:cNvPr id="11" name="Imagen 10"/>
          <p:cNvPicPr>
            <a:picLocks noChangeAspect="1"/>
          </p:cNvPicPr>
          <p:nvPr/>
        </p:nvPicPr>
        <p:blipFill rotWithShape="1">
          <a:blip r:embed="rId5"/>
          <a:srcRect l="7953" t="5721" r="11426" b="30572"/>
          <a:stretch/>
        </p:blipFill>
        <p:spPr>
          <a:xfrm>
            <a:off x="11213432" y="5919536"/>
            <a:ext cx="978568" cy="938626"/>
          </a:xfrm>
          <a:prstGeom prst="rect">
            <a:avLst/>
          </a:prstGeom>
        </p:spPr>
      </p:pic>
      <p:pic>
        <p:nvPicPr>
          <p:cNvPr id="12" name="Imagen 11"/>
          <p:cNvPicPr>
            <a:picLocks noChangeAspect="1"/>
          </p:cNvPicPr>
          <p:nvPr/>
        </p:nvPicPr>
        <p:blipFill rotWithShape="1">
          <a:blip r:embed="rId6"/>
          <a:srcRect l="89225" t="6002"/>
          <a:stretch/>
        </p:blipFill>
        <p:spPr>
          <a:xfrm>
            <a:off x="0" y="5889340"/>
            <a:ext cx="12192000" cy="45815"/>
          </a:xfrm>
          <a:prstGeom prst="rect">
            <a:avLst/>
          </a:prstGeom>
        </p:spPr>
      </p:pic>
      <p:sp>
        <p:nvSpPr>
          <p:cNvPr id="15" name="Título 1"/>
          <p:cNvSpPr txBox="1">
            <a:spLocks/>
          </p:cNvSpPr>
          <p:nvPr/>
        </p:nvSpPr>
        <p:spPr>
          <a:xfrm>
            <a:off x="607650" y="56928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2600" b="1" dirty="0" smtClean="0">
                <a:solidFill>
                  <a:schemeClr val="bg1"/>
                </a:solidFill>
              </a:rPr>
              <a:t>Acciones de formación que les parecen más adecuadas</a:t>
            </a:r>
            <a:endParaRPr lang="es-ES" sz="2600" b="1" dirty="0"/>
          </a:p>
        </p:txBody>
      </p:sp>
      <p:graphicFrame>
        <p:nvGraphicFramePr>
          <p:cNvPr id="2" name="Objeto 1"/>
          <p:cNvGraphicFramePr>
            <a:graphicFrameLocks noChangeAspect="1"/>
          </p:cNvGraphicFramePr>
          <p:nvPr>
            <p:extLst>
              <p:ext uri="{D42A27DB-BD31-4B8C-83A1-F6EECF244321}">
                <p14:modId xmlns:p14="http://schemas.microsoft.com/office/powerpoint/2010/main" val="53858627"/>
              </p:ext>
            </p:extLst>
          </p:nvPr>
        </p:nvGraphicFramePr>
        <p:xfrm>
          <a:off x="1621481" y="971506"/>
          <a:ext cx="7879888" cy="4721352"/>
        </p:xfrm>
        <a:graphic>
          <a:graphicData uri="http://schemas.openxmlformats.org/presentationml/2006/ole">
            <mc:AlternateContent xmlns:mc="http://schemas.openxmlformats.org/markup-compatibility/2006">
              <mc:Choice xmlns:v="urn:schemas-microsoft-com:vml" Requires="v">
                <p:oleObj spid="_x0000_s22850" name="Hoja de cálculo" r:id="rId7" imgW="4562602" imgH="2733773" progId="Excel.Sheet.12">
                  <p:embed/>
                </p:oleObj>
              </mc:Choice>
              <mc:Fallback>
                <p:oleObj name="Hoja de cálculo" r:id="rId7" imgW="4562602" imgH="2733773" progId="Excel.Sheet.12">
                  <p:embed/>
                  <p:pic>
                    <p:nvPicPr>
                      <p:cNvPr id="0" name=""/>
                      <p:cNvPicPr/>
                      <p:nvPr/>
                    </p:nvPicPr>
                    <p:blipFill>
                      <a:blip r:embed="rId8"/>
                      <a:stretch>
                        <a:fillRect/>
                      </a:stretch>
                    </p:blipFill>
                    <p:spPr>
                      <a:xfrm>
                        <a:off x="1621481" y="971506"/>
                        <a:ext cx="7879888" cy="4721352"/>
                      </a:xfrm>
                      <a:prstGeom prst="rect">
                        <a:avLst/>
                      </a:prstGeom>
                    </p:spPr>
                  </p:pic>
                </p:oleObj>
              </mc:Fallback>
            </mc:AlternateContent>
          </a:graphicData>
        </a:graphic>
      </p:graphicFrame>
      <p:sp>
        <p:nvSpPr>
          <p:cNvPr id="13" name="CuadroTexto 12"/>
          <p:cNvSpPr txBox="1"/>
          <p:nvPr/>
        </p:nvSpPr>
        <p:spPr>
          <a:xfrm>
            <a:off x="3209650" y="509840"/>
            <a:ext cx="1905114" cy="307777"/>
          </a:xfrm>
          <a:prstGeom prst="rect">
            <a:avLst/>
          </a:prstGeom>
          <a:noFill/>
        </p:spPr>
        <p:txBody>
          <a:bodyPr wrap="square" rtlCol="0">
            <a:spAutoFit/>
          </a:bodyPr>
          <a:lstStyle/>
          <a:p>
            <a:pPr algn="ctr"/>
            <a:r>
              <a:rPr lang="es-ES" sz="1400" b="1" dirty="0" smtClean="0"/>
              <a:t>%</a:t>
            </a:r>
            <a:endParaRPr lang="es-ES" sz="1400" b="1" dirty="0"/>
          </a:p>
        </p:txBody>
      </p:sp>
      <p:sp>
        <p:nvSpPr>
          <p:cNvPr id="14" name="CuadroTexto 13"/>
          <p:cNvSpPr txBox="1"/>
          <p:nvPr/>
        </p:nvSpPr>
        <p:spPr>
          <a:xfrm>
            <a:off x="10124746" y="5594617"/>
            <a:ext cx="1905114" cy="246221"/>
          </a:xfrm>
          <a:prstGeom prst="rect">
            <a:avLst/>
          </a:prstGeom>
          <a:noFill/>
        </p:spPr>
        <p:txBody>
          <a:bodyPr wrap="square" rtlCol="0">
            <a:spAutoFit/>
          </a:bodyPr>
          <a:lstStyle/>
          <a:p>
            <a:pPr algn="ctr"/>
            <a:r>
              <a:rPr lang="es-ES" sz="1000" i="1" dirty="0" smtClean="0"/>
              <a:t>Totales. Respuesta múltiple</a:t>
            </a:r>
            <a:endParaRPr lang="es-ES" sz="1000" i="1" dirty="0"/>
          </a:p>
        </p:txBody>
      </p:sp>
    </p:spTree>
    <p:extLst>
      <p:ext uri="{BB962C8B-B14F-4D97-AF65-F5344CB8AC3E}">
        <p14:creationId xmlns:p14="http://schemas.microsoft.com/office/powerpoint/2010/main" val="11357879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l="32682" t="20190" r="32053" b="19048"/>
          <a:stretch/>
        </p:blipFill>
        <p:spPr>
          <a:xfrm>
            <a:off x="11077303" y="104504"/>
            <a:ext cx="966650" cy="1176952"/>
          </a:xfrm>
          <a:prstGeom prst="rect">
            <a:avLst/>
          </a:prstGeom>
        </p:spPr>
      </p:pic>
      <p:pic>
        <p:nvPicPr>
          <p:cNvPr id="8" name="Imagen 7"/>
          <p:cNvPicPr>
            <a:picLocks noChangeAspect="1"/>
          </p:cNvPicPr>
          <p:nvPr/>
        </p:nvPicPr>
        <p:blipFill rotWithShape="1">
          <a:blip r:embed="rId4"/>
          <a:srcRect l="4270" t="18443" r="95379" b="67200"/>
          <a:stretch/>
        </p:blipFill>
        <p:spPr>
          <a:xfrm>
            <a:off x="0" y="5919537"/>
            <a:ext cx="12192000" cy="938464"/>
          </a:xfrm>
          <a:prstGeom prst="rect">
            <a:avLst/>
          </a:prstGeom>
        </p:spPr>
      </p:pic>
      <p:pic>
        <p:nvPicPr>
          <p:cNvPr id="11" name="Imagen 10"/>
          <p:cNvPicPr>
            <a:picLocks noChangeAspect="1"/>
          </p:cNvPicPr>
          <p:nvPr/>
        </p:nvPicPr>
        <p:blipFill rotWithShape="1">
          <a:blip r:embed="rId5"/>
          <a:srcRect l="7953" t="5721" r="11426" b="30572"/>
          <a:stretch/>
        </p:blipFill>
        <p:spPr>
          <a:xfrm>
            <a:off x="11213432" y="5919536"/>
            <a:ext cx="978568" cy="938626"/>
          </a:xfrm>
          <a:prstGeom prst="rect">
            <a:avLst/>
          </a:prstGeom>
        </p:spPr>
      </p:pic>
      <p:pic>
        <p:nvPicPr>
          <p:cNvPr id="12" name="Imagen 11"/>
          <p:cNvPicPr>
            <a:picLocks noChangeAspect="1"/>
          </p:cNvPicPr>
          <p:nvPr/>
        </p:nvPicPr>
        <p:blipFill rotWithShape="1">
          <a:blip r:embed="rId6"/>
          <a:srcRect l="89225" t="6002"/>
          <a:stretch/>
        </p:blipFill>
        <p:spPr>
          <a:xfrm>
            <a:off x="0" y="5889340"/>
            <a:ext cx="12192000" cy="45815"/>
          </a:xfrm>
          <a:prstGeom prst="rect">
            <a:avLst/>
          </a:prstGeom>
        </p:spPr>
      </p:pic>
      <p:sp>
        <p:nvSpPr>
          <p:cNvPr id="15" name="Título 1"/>
          <p:cNvSpPr txBox="1">
            <a:spLocks/>
          </p:cNvSpPr>
          <p:nvPr/>
        </p:nvSpPr>
        <p:spPr>
          <a:xfrm>
            <a:off x="607650" y="56928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2600" b="1" dirty="0" smtClean="0">
                <a:solidFill>
                  <a:schemeClr val="bg1"/>
                </a:solidFill>
              </a:rPr>
              <a:t>Sobre </a:t>
            </a:r>
            <a:r>
              <a:rPr lang="es-ES" sz="2600" b="1" dirty="0">
                <a:solidFill>
                  <a:schemeClr val="bg1"/>
                </a:solidFill>
              </a:rPr>
              <a:t>qué materias </a:t>
            </a:r>
            <a:r>
              <a:rPr lang="es-ES" sz="2600" b="1" dirty="0" smtClean="0">
                <a:solidFill>
                  <a:schemeClr val="bg1"/>
                </a:solidFill>
              </a:rPr>
              <a:t>les </a:t>
            </a:r>
            <a:r>
              <a:rPr lang="es-ES" sz="2600" b="1" dirty="0">
                <a:solidFill>
                  <a:schemeClr val="bg1"/>
                </a:solidFill>
              </a:rPr>
              <a:t>gustaría recibir formación</a:t>
            </a:r>
            <a:endParaRPr lang="es-ES" sz="2600" b="1" dirty="0"/>
          </a:p>
        </p:txBody>
      </p:sp>
      <p:sp>
        <p:nvSpPr>
          <p:cNvPr id="13" name="CuadroTexto 12"/>
          <p:cNvSpPr txBox="1"/>
          <p:nvPr/>
        </p:nvSpPr>
        <p:spPr>
          <a:xfrm>
            <a:off x="6426923" y="462193"/>
            <a:ext cx="1905114" cy="307777"/>
          </a:xfrm>
          <a:prstGeom prst="rect">
            <a:avLst/>
          </a:prstGeom>
          <a:noFill/>
        </p:spPr>
        <p:txBody>
          <a:bodyPr wrap="square" rtlCol="0">
            <a:spAutoFit/>
          </a:bodyPr>
          <a:lstStyle/>
          <a:p>
            <a:pPr algn="ctr"/>
            <a:r>
              <a:rPr lang="es-ES" sz="1400" b="1" dirty="0" smtClean="0"/>
              <a:t>%</a:t>
            </a:r>
            <a:endParaRPr lang="es-ES" sz="1400" b="1" dirty="0"/>
          </a:p>
        </p:txBody>
      </p:sp>
      <p:sp>
        <p:nvSpPr>
          <p:cNvPr id="14" name="CuadroTexto 13"/>
          <p:cNvSpPr txBox="1"/>
          <p:nvPr/>
        </p:nvSpPr>
        <p:spPr>
          <a:xfrm>
            <a:off x="10124746" y="5594617"/>
            <a:ext cx="1905114" cy="246221"/>
          </a:xfrm>
          <a:prstGeom prst="rect">
            <a:avLst/>
          </a:prstGeom>
          <a:noFill/>
        </p:spPr>
        <p:txBody>
          <a:bodyPr wrap="square" rtlCol="0">
            <a:spAutoFit/>
          </a:bodyPr>
          <a:lstStyle/>
          <a:p>
            <a:pPr algn="ctr"/>
            <a:r>
              <a:rPr lang="es-ES" sz="1000" i="1" dirty="0" smtClean="0"/>
              <a:t>Totales. Respuesta múltiple</a:t>
            </a:r>
            <a:endParaRPr lang="es-ES" sz="1000" i="1" dirty="0"/>
          </a:p>
        </p:txBody>
      </p:sp>
      <p:graphicFrame>
        <p:nvGraphicFramePr>
          <p:cNvPr id="5" name="Objeto 4"/>
          <p:cNvGraphicFramePr>
            <a:graphicFrameLocks noChangeAspect="1"/>
          </p:cNvGraphicFramePr>
          <p:nvPr>
            <p:extLst>
              <p:ext uri="{D42A27DB-BD31-4B8C-83A1-F6EECF244321}">
                <p14:modId xmlns:p14="http://schemas.microsoft.com/office/powerpoint/2010/main" val="2375157030"/>
              </p:ext>
            </p:extLst>
          </p:nvPr>
        </p:nvGraphicFramePr>
        <p:xfrm>
          <a:off x="1239926" y="759286"/>
          <a:ext cx="8884820" cy="4885070"/>
        </p:xfrm>
        <a:graphic>
          <a:graphicData uri="http://schemas.openxmlformats.org/presentationml/2006/ole">
            <mc:AlternateContent xmlns:mc="http://schemas.openxmlformats.org/markup-compatibility/2006">
              <mc:Choice xmlns:v="urn:schemas-microsoft-com:vml" Requires="v">
                <p:oleObj spid="_x0000_s23872" name="Hoja de cálculo" r:id="rId7" imgW="5353105" imgH="2943048" progId="Excel.Sheet.12">
                  <p:embed/>
                </p:oleObj>
              </mc:Choice>
              <mc:Fallback>
                <p:oleObj name="Hoja de cálculo" r:id="rId7" imgW="5353105" imgH="2943048" progId="Excel.Sheet.12">
                  <p:embed/>
                  <p:pic>
                    <p:nvPicPr>
                      <p:cNvPr id="0" name=""/>
                      <p:cNvPicPr/>
                      <p:nvPr/>
                    </p:nvPicPr>
                    <p:blipFill>
                      <a:blip r:embed="rId8"/>
                      <a:stretch>
                        <a:fillRect/>
                      </a:stretch>
                    </p:blipFill>
                    <p:spPr>
                      <a:xfrm>
                        <a:off x="1239926" y="759286"/>
                        <a:ext cx="8884820" cy="4885070"/>
                      </a:xfrm>
                      <a:prstGeom prst="rect">
                        <a:avLst/>
                      </a:prstGeom>
                    </p:spPr>
                  </p:pic>
                </p:oleObj>
              </mc:Fallback>
            </mc:AlternateContent>
          </a:graphicData>
        </a:graphic>
      </p:graphicFrame>
    </p:spTree>
    <p:extLst>
      <p:ext uri="{BB962C8B-B14F-4D97-AF65-F5344CB8AC3E}">
        <p14:creationId xmlns:p14="http://schemas.microsoft.com/office/powerpoint/2010/main" val="9070472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p:cNvGraphicFramePr>
            <a:graphicFrameLocks noChangeAspect="1"/>
          </p:cNvGraphicFramePr>
          <p:nvPr>
            <p:extLst>
              <p:ext uri="{D42A27DB-BD31-4B8C-83A1-F6EECF244321}">
                <p14:modId xmlns:p14="http://schemas.microsoft.com/office/powerpoint/2010/main" val="2813228222"/>
              </p:ext>
            </p:extLst>
          </p:nvPr>
        </p:nvGraphicFramePr>
        <p:xfrm>
          <a:off x="239729" y="933041"/>
          <a:ext cx="8005913" cy="4350743"/>
        </p:xfrm>
        <a:graphic>
          <a:graphicData uri="http://schemas.openxmlformats.org/presentationml/2006/ole">
            <mc:AlternateContent xmlns:mc="http://schemas.openxmlformats.org/markup-compatibility/2006">
              <mc:Choice xmlns:v="urn:schemas-microsoft-com:vml" Requires="v">
                <p:oleObj spid="_x0000_s24893" name="Hoja de cálculo" r:id="rId3" imgW="5591012" imgH="3038448" progId="Excel.Sheet.12">
                  <p:embed/>
                </p:oleObj>
              </mc:Choice>
              <mc:Fallback>
                <p:oleObj name="Hoja de cálculo" r:id="rId3" imgW="5591012" imgH="3038448" progId="Excel.Sheet.12">
                  <p:embed/>
                  <p:pic>
                    <p:nvPicPr>
                      <p:cNvPr id="0" name=""/>
                      <p:cNvPicPr/>
                      <p:nvPr/>
                    </p:nvPicPr>
                    <p:blipFill>
                      <a:blip r:embed="rId4"/>
                      <a:stretch>
                        <a:fillRect/>
                      </a:stretch>
                    </p:blipFill>
                    <p:spPr>
                      <a:xfrm>
                        <a:off x="239729" y="933041"/>
                        <a:ext cx="8005913" cy="4350743"/>
                      </a:xfrm>
                      <a:prstGeom prst="rect">
                        <a:avLst/>
                      </a:prstGeom>
                    </p:spPr>
                  </p:pic>
                </p:oleObj>
              </mc:Fallback>
            </mc:AlternateContent>
          </a:graphicData>
        </a:graphic>
      </p:graphicFrame>
      <p:sp>
        <p:nvSpPr>
          <p:cNvPr id="3" name="Llamada de flecha a la izquierda 2"/>
          <p:cNvSpPr/>
          <p:nvPr/>
        </p:nvSpPr>
        <p:spPr>
          <a:xfrm>
            <a:off x="8085222" y="1807716"/>
            <a:ext cx="3850106" cy="2814725"/>
          </a:xfrm>
          <a:prstGeom prst="leftArrowCallout">
            <a:avLst/>
          </a:prstGeom>
          <a:solidFill>
            <a:schemeClr val="accent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p:nvPicPr>
        <p:blipFill rotWithShape="1">
          <a:blip r:embed="rId5" cstate="print">
            <a:extLst>
              <a:ext uri="{28A0092B-C50C-407E-A947-70E740481C1C}">
                <a14:useLocalDpi xmlns:a14="http://schemas.microsoft.com/office/drawing/2010/main" val="0"/>
              </a:ext>
            </a:extLst>
          </a:blip>
          <a:srcRect l="32682" t="20190" r="32053" b="19048"/>
          <a:stretch/>
        </p:blipFill>
        <p:spPr>
          <a:xfrm>
            <a:off x="11077303" y="104504"/>
            <a:ext cx="966650" cy="1176952"/>
          </a:xfrm>
          <a:prstGeom prst="rect">
            <a:avLst/>
          </a:prstGeom>
        </p:spPr>
      </p:pic>
      <p:pic>
        <p:nvPicPr>
          <p:cNvPr id="8" name="Imagen 7"/>
          <p:cNvPicPr>
            <a:picLocks noChangeAspect="1"/>
          </p:cNvPicPr>
          <p:nvPr/>
        </p:nvPicPr>
        <p:blipFill rotWithShape="1">
          <a:blip r:embed="rId6"/>
          <a:srcRect l="4270" t="18443" r="95379" b="67200"/>
          <a:stretch/>
        </p:blipFill>
        <p:spPr>
          <a:xfrm>
            <a:off x="0" y="5919537"/>
            <a:ext cx="12192000" cy="938464"/>
          </a:xfrm>
          <a:prstGeom prst="rect">
            <a:avLst/>
          </a:prstGeom>
        </p:spPr>
      </p:pic>
      <p:pic>
        <p:nvPicPr>
          <p:cNvPr id="11" name="Imagen 10"/>
          <p:cNvPicPr>
            <a:picLocks noChangeAspect="1"/>
          </p:cNvPicPr>
          <p:nvPr/>
        </p:nvPicPr>
        <p:blipFill rotWithShape="1">
          <a:blip r:embed="rId7"/>
          <a:srcRect l="7953" t="5721" r="11426" b="30572"/>
          <a:stretch/>
        </p:blipFill>
        <p:spPr>
          <a:xfrm>
            <a:off x="11213432" y="5919536"/>
            <a:ext cx="978568" cy="938626"/>
          </a:xfrm>
          <a:prstGeom prst="rect">
            <a:avLst/>
          </a:prstGeom>
        </p:spPr>
      </p:pic>
      <p:pic>
        <p:nvPicPr>
          <p:cNvPr id="12" name="Imagen 11"/>
          <p:cNvPicPr>
            <a:picLocks noChangeAspect="1"/>
          </p:cNvPicPr>
          <p:nvPr/>
        </p:nvPicPr>
        <p:blipFill rotWithShape="1">
          <a:blip r:embed="rId8"/>
          <a:srcRect l="89225" t="6002"/>
          <a:stretch/>
        </p:blipFill>
        <p:spPr>
          <a:xfrm>
            <a:off x="0" y="5889340"/>
            <a:ext cx="12192000" cy="45815"/>
          </a:xfrm>
          <a:prstGeom prst="rect">
            <a:avLst/>
          </a:prstGeom>
        </p:spPr>
      </p:pic>
      <p:sp>
        <p:nvSpPr>
          <p:cNvPr id="15" name="Título 1"/>
          <p:cNvSpPr txBox="1">
            <a:spLocks/>
          </p:cNvSpPr>
          <p:nvPr/>
        </p:nvSpPr>
        <p:spPr>
          <a:xfrm>
            <a:off x="607650" y="56928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2600" b="1" dirty="0" smtClean="0">
                <a:solidFill>
                  <a:schemeClr val="bg1"/>
                </a:solidFill>
              </a:rPr>
              <a:t>En </a:t>
            </a:r>
            <a:r>
              <a:rPr lang="es-ES" sz="2600" b="1" dirty="0">
                <a:solidFill>
                  <a:schemeClr val="bg1"/>
                </a:solidFill>
              </a:rPr>
              <a:t>qué franjas </a:t>
            </a:r>
            <a:r>
              <a:rPr lang="es-ES" sz="2600" b="1" dirty="0" smtClean="0">
                <a:solidFill>
                  <a:schemeClr val="bg1"/>
                </a:solidFill>
              </a:rPr>
              <a:t>horarias estarían </a:t>
            </a:r>
            <a:r>
              <a:rPr lang="es-ES" sz="2600" b="1" dirty="0">
                <a:solidFill>
                  <a:schemeClr val="bg1"/>
                </a:solidFill>
              </a:rPr>
              <a:t>más </a:t>
            </a:r>
            <a:r>
              <a:rPr lang="es-ES" sz="2600" b="1" dirty="0" smtClean="0">
                <a:solidFill>
                  <a:schemeClr val="bg1"/>
                </a:solidFill>
              </a:rPr>
              <a:t>disponibles </a:t>
            </a:r>
            <a:r>
              <a:rPr lang="es-ES" sz="2600" b="1" dirty="0">
                <a:solidFill>
                  <a:schemeClr val="bg1"/>
                </a:solidFill>
              </a:rPr>
              <a:t>para recibir formación</a:t>
            </a:r>
            <a:endParaRPr lang="es-ES" sz="2600" b="1" dirty="0"/>
          </a:p>
        </p:txBody>
      </p:sp>
      <p:sp>
        <p:nvSpPr>
          <p:cNvPr id="13" name="CuadroTexto 12"/>
          <p:cNvSpPr txBox="1"/>
          <p:nvPr/>
        </p:nvSpPr>
        <p:spPr>
          <a:xfrm>
            <a:off x="4185924" y="625264"/>
            <a:ext cx="1905114" cy="307777"/>
          </a:xfrm>
          <a:prstGeom prst="rect">
            <a:avLst/>
          </a:prstGeom>
          <a:noFill/>
        </p:spPr>
        <p:txBody>
          <a:bodyPr wrap="square" rtlCol="0">
            <a:spAutoFit/>
          </a:bodyPr>
          <a:lstStyle/>
          <a:p>
            <a:pPr algn="ctr"/>
            <a:r>
              <a:rPr lang="es-ES" sz="1400" b="1" dirty="0" smtClean="0"/>
              <a:t>%</a:t>
            </a:r>
            <a:endParaRPr lang="es-ES" sz="1400" b="1" dirty="0"/>
          </a:p>
        </p:txBody>
      </p:sp>
      <p:sp>
        <p:nvSpPr>
          <p:cNvPr id="14" name="CuadroTexto 13"/>
          <p:cNvSpPr txBox="1"/>
          <p:nvPr/>
        </p:nvSpPr>
        <p:spPr>
          <a:xfrm>
            <a:off x="6483188" y="5545287"/>
            <a:ext cx="1905114" cy="246221"/>
          </a:xfrm>
          <a:prstGeom prst="rect">
            <a:avLst/>
          </a:prstGeom>
          <a:noFill/>
        </p:spPr>
        <p:txBody>
          <a:bodyPr wrap="square" rtlCol="0">
            <a:spAutoFit/>
          </a:bodyPr>
          <a:lstStyle/>
          <a:p>
            <a:pPr algn="ctr"/>
            <a:r>
              <a:rPr lang="es-ES" sz="1000" i="1" dirty="0" smtClean="0"/>
              <a:t>Totales. Respuesta múltiple</a:t>
            </a:r>
            <a:endParaRPr lang="es-ES" sz="1000" i="1" dirty="0"/>
          </a:p>
        </p:txBody>
      </p:sp>
      <p:sp>
        <p:nvSpPr>
          <p:cNvPr id="16" name="CuadroTexto 15"/>
          <p:cNvSpPr txBox="1"/>
          <p:nvPr/>
        </p:nvSpPr>
        <p:spPr>
          <a:xfrm>
            <a:off x="9452469" y="2145120"/>
            <a:ext cx="2530985" cy="2308324"/>
          </a:xfrm>
          <a:prstGeom prst="rect">
            <a:avLst/>
          </a:prstGeom>
          <a:noFill/>
        </p:spPr>
        <p:txBody>
          <a:bodyPr wrap="square" rtlCol="0">
            <a:spAutoFit/>
          </a:bodyPr>
          <a:lstStyle/>
          <a:p>
            <a:pPr algn="just"/>
            <a:r>
              <a:rPr lang="es-ES" sz="1600" dirty="0" smtClean="0"/>
              <a:t>Las opciones de horario matinal son las más deseadas para recibir formación coincidiendo con el horario laboral. El 76,2% de los consultados y las </a:t>
            </a:r>
            <a:r>
              <a:rPr lang="es-ES" sz="1600" dirty="0"/>
              <a:t>consultadas (</a:t>
            </a:r>
            <a:r>
              <a:rPr lang="es-ES" sz="1600" dirty="0" err="1"/>
              <a:t>sumativo</a:t>
            </a:r>
            <a:r>
              <a:rPr lang="es-ES" sz="1600" dirty="0"/>
              <a:t> de </a:t>
            </a:r>
            <a:r>
              <a:rPr lang="es-ES" sz="1600" dirty="0" smtClean="0"/>
              <a:t>las </a:t>
            </a:r>
            <a:r>
              <a:rPr lang="es-ES" sz="1600" dirty="0"/>
              <a:t>franjas horarias matinales) así </a:t>
            </a:r>
            <a:r>
              <a:rPr lang="es-ES" sz="1600" dirty="0" smtClean="0"/>
              <a:t>lo confirman. </a:t>
            </a:r>
            <a:endParaRPr lang="es-ES" sz="1600" b="1" dirty="0"/>
          </a:p>
        </p:txBody>
      </p:sp>
    </p:spTree>
    <p:extLst>
      <p:ext uri="{BB962C8B-B14F-4D97-AF65-F5344CB8AC3E}">
        <p14:creationId xmlns:p14="http://schemas.microsoft.com/office/powerpoint/2010/main" val="41615161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l="32682" t="20190" r="32053" b="19048"/>
          <a:stretch/>
        </p:blipFill>
        <p:spPr>
          <a:xfrm>
            <a:off x="11077303" y="104504"/>
            <a:ext cx="966650" cy="1176952"/>
          </a:xfrm>
          <a:prstGeom prst="rect">
            <a:avLst/>
          </a:prstGeom>
        </p:spPr>
      </p:pic>
      <p:pic>
        <p:nvPicPr>
          <p:cNvPr id="8" name="Imagen 7"/>
          <p:cNvPicPr>
            <a:picLocks noChangeAspect="1"/>
          </p:cNvPicPr>
          <p:nvPr/>
        </p:nvPicPr>
        <p:blipFill rotWithShape="1">
          <a:blip r:embed="rId4"/>
          <a:srcRect l="4270" t="18443" r="95379" b="67200"/>
          <a:stretch/>
        </p:blipFill>
        <p:spPr>
          <a:xfrm>
            <a:off x="0" y="5919537"/>
            <a:ext cx="12192000" cy="938464"/>
          </a:xfrm>
          <a:prstGeom prst="rect">
            <a:avLst/>
          </a:prstGeom>
        </p:spPr>
      </p:pic>
      <p:pic>
        <p:nvPicPr>
          <p:cNvPr id="11" name="Imagen 10"/>
          <p:cNvPicPr>
            <a:picLocks noChangeAspect="1"/>
          </p:cNvPicPr>
          <p:nvPr/>
        </p:nvPicPr>
        <p:blipFill rotWithShape="1">
          <a:blip r:embed="rId5"/>
          <a:srcRect l="7953" t="5721" r="11426" b="30572"/>
          <a:stretch/>
        </p:blipFill>
        <p:spPr>
          <a:xfrm>
            <a:off x="11213432" y="5919536"/>
            <a:ext cx="978568" cy="938626"/>
          </a:xfrm>
          <a:prstGeom prst="rect">
            <a:avLst/>
          </a:prstGeom>
        </p:spPr>
      </p:pic>
      <p:pic>
        <p:nvPicPr>
          <p:cNvPr id="12" name="Imagen 11"/>
          <p:cNvPicPr>
            <a:picLocks noChangeAspect="1"/>
          </p:cNvPicPr>
          <p:nvPr/>
        </p:nvPicPr>
        <p:blipFill rotWithShape="1">
          <a:blip r:embed="rId6"/>
          <a:srcRect l="89225" t="6002"/>
          <a:stretch/>
        </p:blipFill>
        <p:spPr>
          <a:xfrm>
            <a:off x="0" y="5889340"/>
            <a:ext cx="12192000" cy="45815"/>
          </a:xfrm>
          <a:prstGeom prst="rect">
            <a:avLst/>
          </a:prstGeom>
        </p:spPr>
      </p:pic>
      <p:sp>
        <p:nvSpPr>
          <p:cNvPr id="15" name="Título 1"/>
          <p:cNvSpPr txBox="1">
            <a:spLocks/>
          </p:cNvSpPr>
          <p:nvPr/>
        </p:nvSpPr>
        <p:spPr>
          <a:xfrm>
            <a:off x="607650" y="56928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2600" b="1" dirty="0" smtClean="0">
                <a:solidFill>
                  <a:schemeClr val="bg1"/>
                </a:solidFill>
              </a:rPr>
              <a:t>La duración considerada </a:t>
            </a:r>
            <a:r>
              <a:rPr lang="es-ES" sz="2600" b="1" dirty="0">
                <a:solidFill>
                  <a:schemeClr val="bg1"/>
                </a:solidFill>
              </a:rPr>
              <a:t>más adecuada para este tipo de formación</a:t>
            </a:r>
            <a:endParaRPr lang="es-ES" sz="2600" b="1" dirty="0"/>
          </a:p>
        </p:txBody>
      </p:sp>
      <p:graphicFrame>
        <p:nvGraphicFramePr>
          <p:cNvPr id="5" name="Objeto 4"/>
          <p:cNvGraphicFramePr>
            <a:graphicFrameLocks noChangeAspect="1"/>
          </p:cNvGraphicFramePr>
          <p:nvPr>
            <p:extLst>
              <p:ext uri="{D42A27DB-BD31-4B8C-83A1-F6EECF244321}">
                <p14:modId xmlns:p14="http://schemas.microsoft.com/office/powerpoint/2010/main" val="4176760832"/>
              </p:ext>
            </p:extLst>
          </p:nvPr>
        </p:nvGraphicFramePr>
        <p:xfrm>
          <a:off x="1955188" y="818511"/>
          <a:ext cx="7769588" cy="4655265"/>
        </p:xfrm>
        <a:graphic>
          <a:graphicData uri="http://schemas.openxmlformats.org/presentationml/2006/ole">
            <mc:AlternateContent xmlns:mc="http://schemas.openxmlformats.org/markup-compatibility/2006">
              <mc:Choice xmlns:v="urn:schemas-microsoft-com:vml" Requires="v">
                <p:oleObj spid="_x0000_s25913" name="Hoja de cálculo" r:id="rId7" imgW="4562602" imgH="2733773" progId="Excel.Sheet.12">
                  <p:embed/>
                </p:oleObj>
              </mc:Choice>
              <mc:Fallback>
                <p:oleObj name="Hoja de cálculo" r:id="rId7" imgW="4562602" imgH="2733773" progId="Excel.Sheet.12">
                  <p:embed/>
                  <p:pic>
                    <p:nvPicPr>
                      <p:cNvPr id="0" name=""/>
                      <p:cNvPicPr/>
                      <p:nvPr/>
                    </p:nvPicPr>
                    <p:blipFill>
                      <a:blip r:embed="rId8"/>
                      <a:stretch>
                        <a:fillRect/>
                      </a:stretch>
                    </p:blipFill>
                    <p:spPr>
                      <a:xfrm>
                        <a:off x="1955188" y="818511"/>
                        <a:ext cx="7769588" cy="4655265"/>
                      </a:xfrm>
                      <a:prstGeom prst="rect">
                        <a:avLst/>
                      </a:prstGeom>
                    </p:spPr>
                  </p:pic>
                </p:oleObj>
              </mc:Fallback>
            </mc:AlternateContent>
          </a:graphicData>
        </a:graphic>
      </p:graphicFrame>
      <p:sp>
        <p:nvSpPr>
          <p:cNvPr id="17" name="CuadroTexto 16"/>
          <p:cNvSpPr txBox="1"/>
          <p:nvPr/>
        </p:nvSpPr>
        <p:spPr>
          <a:xfrm>
            <a:off x="9523459" y="5636005"/>
            <a:ext cx="1905114" cy="246221"/>
          </a:xfrm>
          <a:prstGeom prst="rect">
            <a:avLst/>
          </a:prstGeom>
          <a:noFill/>
        </p:spPr>
        <p:txBody>
          <a:bodyPr wrap="square" rtlCol="0">
            <a:spAutoFit/>
          </a:bodyPr>
          <a:lstStyle/>
          <a:p>
            <a:pPr algn="ctr"/>
            <a:r>
              <a:rPr lang="es-ES" sz="1000" i="1" dirty="0" smtClean="0"/>
              <a:t>Totales. Respuesta simple</a:t>
            </a:r>
            <a:endParaRPr lang="es-ES" sz="1000" i="1" dirty="0"/>
          </a:p>
        </p:txBody>
      </p:sp>
      <p:sp>
        <p:nvSpPr>
          <p:cNvPr id="18" name="CuadroTexto 17"/>
          <p:cNvSpPr txBox="1"/>
          <p:nvPr/>
        </p:nvSpPr>
        <p:spPr>
          <a:xfrm>
            <a:off x="5009145" y="680664"/>
            <a:ext cx="1905114" cy="307777"/>
          </a:xfrm>
          <a:prstGeom prst="rect">
            <a:avLst/>
          </a:prstGeom>
          <a:noFill/>
        </p:spPr>
        <p:txBody>
          <a:bodyPr wrap="square" rtlCol="0">
            <a:spAutoFit/>
          </a:bodyPr>
          <a:lstStyle/>
          <a:p>
            <a:pPr algn="ctr"/>
            <a:r>
              <a:rPr lang="es-ES" sz="1400" b="1" dirty="0" smtClean="0"/>
              <a:t>%</a:t>
            </a:r>
            <a:endParaRPr lang="es-ES" sz="1400" b="1" dirty="0"/>
          </a:p>
        </p:txBody>
      </p:sp>
    </p:spTree>
    <p:extLst>
      <p:ext uri="{BB962C8B-B14F-4D97-AF65-F5344CB8AC3E}">
        <p14:creationId xmlns:p14="http://schemas.microsoft.com/office/powerpoint/2010/main" val="10289390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redondeado 13"/>
          <p:cNvSpPr/>
          <p:nvPr/>
        </p:nvSpPr>
        <p:spPr>
          <a:xfrm>
            <a:off x="1106906" y="1925053"/>
            <a:ext cx="10234863" cy="2502568"/>
          </a:xfrm>
          <a:prstGeom prst="roundRect">
            <a:avLst/>
          </a:prstGeom>
          <a:solidFill>
            <a:schemeClr val="accent4">
              <a:lumMod val="40000"/>
              <a:lumOff val="6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32682" t="20190" r="32053" b="19048"/>
          <a:stretch/>
        </p:blipFill>
        <p:spPr>
          <a:xfrm>
            <a:off x="11077303" y="104504"/>
            <a:ext cx="966650" cy="1176952"/>
          </a:xfrm>
          <a:prstGeom prst="rect">
            <a:avLst/>
          </a:prstGeom>
        </p:spPr>
      </p:pic>
      <p:pic>
        <p:nvPicPr>
          <p:cNvPr id="8" name="Imagen 7"/>
          <p:cNvPicPr>
            <a:picLocks noChangeAspect="1"/>
          </p:cNvPicPr>
          <p:nvPr/>
        </p:nvPicPr>
        <p:blipFill rotWithShape="1">
          <a:blip r:embed="rId3"/>
          <a:srcRect l="4270" t="18443" r="95379" b="67200"/>
          <a:stretch/>
        </p:blipFill>
        <p:spPr>
          <a:xfrm>
            <a:off x="0" y="5919537"/>
            <a:ext cx="12192000" cy="938464"/>
          </a:xfrm>
          <a:prstGeom prst="rect">
            <a:avLst/>
          </a:prstGeom>
        </p:spPr>
      </p:pic>
      <p:pic>
        <p:nvPicPr>
          <p:cNvPr id="11" name="Imagen 10"/>
          <p:cNvPicPr>
            <a:picLocks noChangeAspect="1"/>
          </p:cNvPicPr>
          <p:nvPr/>
        </p:nvPicPr>
        <p:blipFill rotWithShape="1">
          <a:blip r:embed="rId4"/>
          <a:srcRect l="7953" t="5721" r="11426" b="30572"/>
          <a:stretch/>
        </p:blipFill>
        <p:spPr>
          <a:xfrm>
            <a:off x="11213432" y="5919536"/>
            <a:ext cx="978568" cy="938626"/>
          </a:xfrm>
          <a:prstGeom prst="rect">
            <a:avLst/>
          </a:prstGeom>
        </p:spPr>
      </p:pic>
      <p:pic>
        <p:nvPicPr>
          <p:cNvPr id="12" name="Imagen 11"/>
          <p:cNvPicPr>
            <a:picLocks noChangeAspect="1"/>
          </p:cNvPicPr>
          <p:nvPr/>
        </p:nvPicPr>
        <p:blipFill rotWithShape="1">
          <a:blip r:embed="rId5"/>
          <a:srcRect l="89225" t="6002"/>
          <a:stretch/>
        </p:blipFill>
        <p:spPr>
          <a:xfrm>
            <a:off x="0" y="5889340"/>
            <a:ext cx="12192000" cy="45815"/>
          </a:xfrm>
          <a:prstGeom prst="rect">
            <a:avLst/>
          </a:prstGeom>
        </p:spPr>
      </p:pic>
      <p:sp>
        <p:nvSpPr>
          <p:cNvPr id="6" name="Título 1"/>
          <p:cNvSpPr>
            <a:spLocks noGrp="1"/>
          </p:cNvSpPr>
          <p:nvPr>
            <p:ph type="title"/>
          </p:nvPr>
        </p:nvSpPr>
        <p:spPr>
          <a:xfrm>
            <a:off x="681790" y="5758071"/>
            <a:ext cx="10515600" cy="1325563"/>
          </a:xfrm>
        </p:spPr>
        <p:txBody>
          <a:bodyPr>
            <a:normAutofit/>
          </a:bodyPr>
          <a:lstStyle/>
          <a:p>
            <a:r>
              <a:rPr lang="es-ES" sz="2600" b="1" dirty="0" smtClean="0">
                <a:solidFill>
                  <a:schemeClr val="bg1"/>
                </a:solidFill>
              </a:rPr>
              <a:t>Objetivo general</a:t>
            </a:r>
            <a:endParaRPr lang="es-ES" sz="2600" b="1" dirty="0">
              <a:solidFill>
                <a:schemeClr val="bg1"/>
              </a:solidFill>
            </a:endParaRPr>
          </a:p>
        </p:txBody>
      </p:sp>
      <p:sp>
        <p:nvSpPr>
          <p:cNvPr id="7" name="Rectángulo 6"/>
          <p:cNvSpPr/>
          <p:nvPr/>
        </p:nvSpPr>
        <p:spPr>
          <a:xfrm>
            <a:off x="1431643" y="2257223"/>
            <a:ext cx="9585388" cy="1846659"/>
          </a:xfrm>
          <a:prstGeom prst="rect">
            <a:avLst/>
          </a:prstGeom>
        </p:spPr>
        <p:txBody>
          <a:bodyPr wrap="square">
            <a:spAutoFit/>
          </a:bodyPr>
          <a:lstStyle/>
          <a:p>
            <a:pPr algn="just">
              <a:lnSpc>
                <a:spcPct val="150000"/>
              </a:lnSpc>
            </a:pPr>
            <a:r>
              <a:rPr lang="es-ES" sz="2400" dirty="0"/>
              <a:t>Identificar las </a:t>
            </a:r>
            <a:r>
              <a:rPr lang="es-ES" sz="2800" b="1" dirty="0"/>
              <a:t>necesidades formativas </a:t>
            </a:r>
            <a:r>
              <a:rPr lang="es-ES" sz="2400" dirty="0"/>
              <a:t>del colectivo de profesionales dedicados a la participación ciudadana de las corporaciones locales en la provincia de Valencia.</a:t>
            </a:r>
          </a:p>
        </p:txBody>
      </p:sp>
    </p:spTree>
    <p:extLst>
      <p:ext uri="{BB962C8B-B14F-4D97-AF65-F5344CB8AC3E}">
        <p14:creationId xmlns:p14="http://schemas.microsoft.com/office/powerpoint/2010/main" val="28960533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l="32682" t="20190" r="32053" b="19048"/>
          <a:stretch/>
        </p:blipFill>
        <p:spPr>
          <a:xfrm>
            <a:off x="11077303" y="104504"/>
            <a:ext cx="966650" cy="1176952"/>
          </a:xfrm>
          <a:prstGeom prst="rect">
            <a:avLst/>
          </a:prstGeom>
        </p:spPr>
      </p:pic>
      <p:pic>
        <p:nvPicPr>
          <p:cNvPr id="8" name="Imagen 7"/>
          <p:cNvPicPr>
            <a:picLocks noChangeAspect="1"/>
          </p:cNvPicPr>
          <p:nvPr/>
        </p:nvPicPr>
        <p:blipFill rotWithShape="1">
          <a:blip r:embed="rId4"/>
          <a:srcRect l="4270" t="18443" r="95379" b="67200"/>
          <a:stretch/>
        </p:blipFill>
        <p:spPr>
          <a:xfrm>
            <a:off x="0" y="5919537"/>
            <a:ext cx="12192000" cy="938464"/>
          </a:xfrm>
          <a:prstGeom prst="rect">
            <a:avLst/>
          </a:prstGeom>
        </p:spPr>
      </p:pic>
      <p:pic>
        <p:nvPicPr>
          <p:cNvPr id="11" name="Imagen 10"/>
          <p:cNvPicPr>
            <a:picLocks noChangeAspect="1"/>
          </p:cNvPicPr>
          <p:nvPr/>
        </p:nvPicPr>
        <p:blipFill rotWithShape="1">
          <a:blip r:embed="rId5"/>
          <a:srcRect l="7953" t="5721" r="11426" b="30572"/>
          <a:stretch/>
        </p:blipFill>
        <p:spPr>
          <a:xfrm>
            <a:off x="11213432" y="5919536"/>
            <a:ext cx="978568" cy="938626"/>
          </a:xfrm>
          <a:prstGeom prst="rect">
            <a:avLst/>
          </a:prstGeom>
        </p:spPr>
      </p:pic>
      <p:pic>
        <p:nvPicPr>
          <p:cNvPr id="12" name="Imagen 11"/>
          <p:cNvPicPr>
            <a:picLocks noChangeAspect="1"/>
          </p:cNvPicPr>
          <p:nvPr/>
        </p:nvPicPr>
        <p:blipFill rotWithShape="1">
          <a:blip r:embed="rId6"/>
          <a:srcRect l="89225" t="6002"/>
          <a:stretch/>
        </p:blipFill>
        <p:spPr>
          <a:xfrm>
            <a:off x="0" y="5889340"/>
            <a:ext cx="12192000" cy="45815"/>
          </a:xfrm>
          <a:prstGeom prst="rect">
            <a:avLst/>
          </a:prstGeom>
        </p:spPr>
      </p:pic>
      <p:sp>
        <p:nvSpPr>
          <p:cNvPr id="15" name="Título 1"/>
          <p:cNvSpPr txBox="1">
            <a:spLocks/>
          </p:cNvSpPr>
          <p:nvPr/>
        </p:nvSpPr>
        <p:spPr>
          <a:xfrm>
            <a:off x="607650" y="56928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2600" b="1" dirty="0" smtClean="0">
                <a:solidFill>
                  <a:schemeClr val="bg1"/>
                </a:solidFill>
              </a:rPr>
              <a:t>Formatos </a:t>
            </a:r>
            <a:r>
              <a:rPr lang="es-ES" sz="2600" b="1" dirty="0">
                <a:solidFill>
                  <a:schemeClr val="bg1"/>
                </a:solidFill>
              </a:rPr>
              <a:t>de formación </a:t>
            </a:r>
            <a:r>
              <a:rPr lang="es-ES" sz="2600" b="1" dirty="0" smtClean="0">
                <a:solidFill>
                  <a:schemeClr val="bg1"/>
                </a:solidFill>
              </a:rPr>
              <a:t>preferidos</a:t>
            </a:r>
            <a:endParaRPr lang="es-ES" sz="2600" b="1" dirty="0"/>
          </a:p>
        </p:txBody>
      </p:sp>
      <p:graphicFrame>
        <p:nvGraphicFramePr>
          <p:cNvPr id="2" name="Objeto 1"/>
          <p:cNvGraphicFramePr>
            <a:graphicFrameLocks noChangeAspect="1"/>
          </p:cNvGraphicFramePr>
          <p:nvPr>
            <p:extLst>
              <p:ext uri="{D42A27DB-BD31-4B8C-83A1-F6EECF244321}">
                <p14:modId xmlns:p14="http://schemas.microsoft.com/office/powerpoint/2010/main" val="199496000"/>
              </p:ext>
            </p:extLst>
          </p:nvPr>
        </p:nvGraphicFramePr>
        <p:xfrm>
          <a:off x="607650" y="825720"/>
          <a:ext cx="6437939" cy="3857387"/>
        </p:xfrm>
        <a:graphic>
          <a:graphicData uri="http://schemas.openxmlformats.org/presentationml/2006/ole">
            <mc:AlternateContent xmlns:mc="http://schemas.openxmlformats.org/markup-compatibility/2006">
              <mc:Choice xmlns:v="urn:schemas-microsoft-com:vml" Requires="v">
                <p:oleObj spid="_x0000_s26933" name="Hoja de cálculo" r:id="rId7" imgW="4562602" imgH="2733773" progId="Excel.Sheet.12">
                  <p:embed/>
                </p:oleObj>
              </mc:Choice>
              <mc:Fallback>
                <p:oleObj name="Hoja de cálculo" r:id="rId7" imgW="4562602" imgH="2733773" progId="Excel.Sheet.12">
                  <p:embed/>
                  <p:pic>
                    <p:nvPicPr>
                      <p:cNvPr id="0" name=""/>
                      <p:cNvPicPr/>
                      <p:nvPr/>
                    </p:nvPicPr>
                    <p:blipFill>
                      <a:blip r:embed="rId8"/>
                      <a:stretch>
                        <a:fillRect/>
                      </a:stretch>
                    </p:blipFill>
                    <p:spPr>
                      <a:xfrm>
                        <a:off x="607650" y="825720"/>
                        <a:ext cx="6437939" cy="3857387"/>
                      </a:xfrm>
                      <a:prstGeom prst="rect">
                        <a:avLst/>
                      </a:prstGeom>
                    </p:spPr>
                  </p:pic>
                </p:oleObj>
              </mc:Fallback>
            </mc:AlternateContent>
          </a:graphicData>
        </a:graphic>
      </p:graphicFrame>
      <p:sp>
        <p:nvSpPr>
          <p:cNvPr id="13" name="CuadroTexto 12"/>
          <p:cNvSpPr txBox="1"/>
          <p:nvPr/>
        </p:nvSpPr>
        <p:spPr>
          <a:xfrm>
            <a:off x="3090575" y="4791302"/>
            <a:ext cx="1905114" cy="246221"/>
          </a:xfrm>
          <a:prstGeom prst="rect">
            <a:avLst/>
          </a:prstGeom>
          <a:noFill/>
        </p:spPr>
        <p:txBody>
          <a:bodyPr wrap="square" rtlCol="0">
            <a:spAutoFit/>
          </a:bodyPr>
          <a:lstStyle/>
          <a:p>
            <a:pPr algn="ctr"/>
            <a:r>
              <a:rPr lang="es-ES" sz="1000" i="1" dirty="0" smtClean="0"/>
              <a:t>Totales. Respuesta simple</a:t>
            </a:r>
            <a:endParaRPr lang="es-ES" sz="1000" i="1" dirty="0"/>
          </a:p>
        </p:txBody>
      </p:sp>
      <p:sp>
        <p:nvSpPr>
          <p:cNvPr id="14" name="CuadroTexto 13"/>
          <p:cNvSpPr txBox="1"/>
          <p:nvPr/>
        </p:nvSpPr>
        <p:spPr>
          <a:xfrm>
            <a:off x="2874062" y="430894"/>
            <a:ext cx="1905114" cy="307777"/>
          </a:xfrm>
          <a:prstGeom prst="rect">
            <a:avLst/>
          </a:prstGeom>
          <a:noFill/>
        </p:spPr>
        <p:txBody>
          <a:bodyPr wrap="square" rtlCol="0">
            <a:spAutoFit/>
          </a:bodyPr>
          <a:lstStyle/>
          <a:p>
            <a:pPr algn="ctr"/>
            <a:r>
              <a:rPr lang="es-ES" sz="1400" b="1" dirty="0" smtClean="0"/>
              <a:t>%</a:t>
            </a:r>
            <a:endParaRPr lang="es-ES" sz="1400" b="1" dirty="0"/>
          </a:p>
        </p:txBody>
      </p:sp>
      <p:graphicFrame>
        <p:nvGraphicFramePr>
          <p:cNvPr id="16" name="Gráfico 15"/>
          <p:cNvGraphicFramePr>
            <a:graphicFrameLocks/>
          </p:cNvGraphicFramePr>
          <p:nvPr>
            <p:extLst>
              <p:ext uri="{D42A27DB-BD31-4B8C-83A1-F6EECF244321}">
                <p14:modId xmlns:p14="http://schemas.microsoft.com/office/powerpoint/2010/main" val="1220497348"/>
              </p:ext>
            </p:extLst>
          </p:nvPr>
        </p:nvGraphicFramePr>
        <p:xfrm>
          <a:off x="7471953" y="2734838"/>
          <a:ext cx="4572000" cy="2743200"/>
        </p:xfrm>
        <a:graphic>
          <a:graphicData uri="http://schemas.openxmlformats.org/drawingml/2006/chart">
            <c:chart xmlns:c="http://schemas.openxmlformats.org/drawingml/2006/chart" xmlns:r="http://schemas.openxmlformats.org/officeDocument/2006/relationships" r:id="rId9"/>
          </a:graphicData>
        </a:graphic>
      </p:graphicFrame>
      <p:sp>
        <p:nvSpPr>
          <p:cNvPr id="7" name="Flecha a la derecha con bandas 6"/>
          <p:cNvSpPr/>
          <p:nvPr/>
        </p:nvSpPr>
        <p:spPr>
          <a:xfrm>
            <a:off x="7022775" y="2973886"/>
            <a:ext cx="324510" cy="459125"/>
          </a:xfrm>
          <a:prstGeom prst="stripedRightArrow">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CuadroTexto 18"/>
          <p:cNvSpPr txBox="1"/>
          <p:nvPr/>
        </p:nvSpPr>
        <p:spPr>
          <a:xfrm>
            <a:off x="8805396" y="2482709"/>
            <a:ext cx="1905114" cy="307777"/>
          </a:xfrm>
          <a:prstGeom prst="rect">
            <a:avLst/>
          </a:prstGeom>
          <a:noFill/>
        </p:spPr>
        <p:txBody>
          <a:bodyPr wrap="square" rtlCol="0">
            <a:spAutoFit/>
          </a:bodyPr>
          <a:lstStyle/>
          <a:p>
            <a:pPr algn="ctr"/>
            <a:r>
              <a:rPr lang="es-ES" sz="1400" b="1" dirty="0" smtClean="0"/>
              <a:t>%</a:t>
            </a:r>
            <a:endParaRPr lang="es-ES" sz="1400" b="1" dirty="0"/>
          </a:p>
        </p:txBody>
      </p:sp>
      <p:sp>
        <p:nvSpPr>
          <p:cNvPr id="20" name="CuadroTexto 19"/>
          <p:cNvSpPr txBox="1"/>
          <p:nvPr/>
        </p:nvSpPr>
        <p:spPr>
          <a:xfrm>
            <a:off x="7347285" y="1551575"/>
            <a:ext cx="4588042" cy="584775"/>
          </a:xfrm>
          <a:prstGeom prst="rect">
            <a:avLst/>
          </a:prstGeom>
          <a:solidFill>
            <a:schemeClr val="accent2">
              <a:lumMod val="20000"/>
              <a:lumOff val="80000"/>
            </a:schemeClr>
          </a:solidFill>
          <a:ln>
            <a:solidFill>
              <a:schemeClr val="tx1"/>
            </a:solidFill>
            <a:prstDash val="dashDot"/>
          </a:ln>
        </p:spPr>
        <p:txBody>
          <a:bodyPr wrap="square" rtlCol="0">
            <a:spAutoFit/>
          </a:bodyPr>
          <a:lstStyle/>
          <a:p>
            <a:pPr algn="just"/>
            <a:r>
              <a:rPr lang="es-ES" sz="1600" dirty="0" smtClean="0"/>
              <a:t>De forma mayoritaria, los formatos mixto y </a:t>
            </a:r>
            <a:r>
              <a:rPr lang="es-ES" sz="1600" i="1" dirty="0" smtClean="0"/>
              <a:t>online</a:t>
            </a:r>
            <a:r>
              <a:rPr lang="es-ES" sz="1600" dirty="0" smtClean="0"/>
              <a:t> son los preferidos frente a la formación presencial</a:t>
            </a:r>
            <a:endParaRPr lang="es-ES" sz="1600" b="1" dirty="0"/>
          </a:p>
        </p:txBody>
      </p:sp>
    </p:spTree>
    <p:extLst>
      <p:ext uri="{BB962C8B-B14F-4D97-AF65-F5344CB8AC3E}">
        <p14:creationId xmlns:p14="http://schemas.microsoft.com/office/powerpoint/2010/main" val="37164877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redondeado 5"/>
          <p:cNvSpPr/>
          <p:nvPr/>
        </p:nvSpPr>
        <p:spPr>
          <a:xfrm>
            <a:off x="802105" y="930442"/>
            <a:ext cx="10275198" cy="448475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32682" t="20190" r="32053" b="19048"/>
          <a:stretch/>
        </p:blipFill>
        <p:spPr>
          <a:xfrm>
            <a:off x="11077303" y="104504"/>
            <a:ext cx="966650" cy="1176952"/>
          </a:xfrm>
          <a:prstGeom prst="rect">
            <a:avLst/>
          </a:prstGeom>
        </p:spPr>
      </p:pic>
      <p:pic>
        <p:nvPicPr>
          <p:cNvPr id="8" name="Imagen 7"/>
          <p:cNvPicPr>
            <a:picLocks noChangeAspect="1"/>
          </p:cNvPicPr>
          <p:nvPr/>
        </p:nvPicPr>
        <p:blipFill rotWithShape="1">
          <a:blip r:embed="rId3"/>
          <a:srcRect l="4270" t="18443" r="95379" b="67200"/>
          <a:stretch/>
        </p:blipFill>
        <p:spPr>
          <a:xfrm>
            <a:off x="0" y="5919537"/>
            <a:ext cx="12192000" cy="938464"/>
          </a:xfrm>
          <a:prstGeom prst="rect">
            <a:avLst/>
          </a:prstGeom>
        </p:spPr>
      </p:pic>
      <p:pic>
        <p:nvPicPr>
          <p:cNvPr id="11" name="Imagen 10"/>
          <p:cNvPicPr>
            <a:picLocks noChangeAspect="1"/>
          </p:cNvPicPr>
          <p:nvPr/>
        </p:nvPicPr>
        <p:blipFill rotWithShape="1">
          <a:blip r:embed="rId4"/>
          <a:srcRect l="7953" t="5721" r="11426" b="30572"/>
          <a:stretch/>
        </p:blipFill>
        <p:spPr>
          <a:xfrm>
            <a:off x="11213432" y="5919536"/>
            <a:ext cx="978568" cy="938626"/>
          </a:xfrm>
          <a:prstGeom prst="rect">
            <a:avLst/>
          </a:prstGeom>
        </p:spPr>
      </p:pic>
      <p:pic>
        <p:nvPicPr>
          <p:cNvPr id="12" name="Imagen 11"/>
          <p:cNvPicPr>
            <a:picLocks noChangeAspect="1"/>
          </p:cNvPicPr>
          <p:nvPr/>
        </p:nvPicPr>
        <p:blipFill rotWithShape="1">
          <a:blip r:embed="rId5"/>
          <a:srcRect l="89225" t="6002"/>
          <a:stretch/>
        </p:blipFill>
        <p:spPr>
          <a:xfrm>
            <a:off x="0" y="5889340"/>
            <a:ext cx="12192000" cy="45815"/>
          </a:xfrm>
          <a:prstGeom prst="rect">
            <a:avLst/>
          </a:prstGeom>
        </p:spPr>
      </p:pic>
      <p:sp>
        <p:nvSpPr>
          <p:cNvPr id="15" name="Título 1"/>
          <p:cNvSpPr txBox="1">
            <a:spLocks/>
          </p:cNvSpPr>
          <p:nvPr/>
        </p:nvSpPr>
        <p:spPr>
          <a:xfrm>
            <a:off x="575566" y="56928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2600" b="1" dirty="0" smtClean="0">
                <a:solidFill>
                  <a:schemeClr val="bg1"/>
                </a:solidFill>
              </a:rPr>
              <a:t>Prioridad de distintos tipos </a:t>
            </a:r>
            <a:r>
              <a:rPr lang="es-ES" sz="2600" b="1" dirty="0">
                <a:solidFill>
                  <a:schemeClr val="bg1"/>
                </a:solidFill>
              </a:rPr>
              <a:t>de formación en materia de participación ciudadana, según la necesidad de implementación en su población</a:t>
            </a:r>
            <a:endParaRPr lang="es-ES" sz="2600" b="1" dirty="0"/>
          </a:p>
        </p:txBody>
      </p:sp>
      <p:sp>
        <p:nvSpPr>
          <p:cNvPr id="2" name="Rectángulo 1"/>
          <p:cNvSpPr/>
          <p:nvPr/>
        </p:nvSpPr>
        <p:spPr>
          <a:xfrm>
            <a:off x="3179345" y="1490730"/>
            <a:ext cx="6978316" cy="461665"/>
          </a:xfrm>
          <a:prstGeom prst="rect">
            <a:avLst/>
          </a:prstGeom>
          <a:solidFill>
            <a:schemeClr val="accent2">
              <a:lumMod val="20000"/>
              <a:lumOff val="80000"/>
            </a:schemeClr>
          </a:solidFill>
        </p:spPr>
        <p:txBody>
          <a:bodyPr wrap="square">
            <a:spAutoFit/>
          </a:bodyPr>
          <a:lstStyle/>
          <a:p>
            <a:r>
              <a:rPr lang="es-ES" sz="2400" dirty="0"/>
              <a:t>Formación orientada a personal de la </a:t>
            </a:r>
            <a:r>
              <a:rPr lang="es-ES" sz="2400" b="1" dirty="0"/>
              <a:t>administración</a:t>
            </a:r>
          </a:p>
        </p:txBody>
      </p:sp>
      <p:sp>
        <p:nvSpPr>
          <p:cNvPr id="13" name="Rectángulo 12"/>
          <p:cNvSpPr/>
          <p:nvPr/>
        </p:nvSpPr>
        <p:spPr>
          <a:xfrm>
            <a:off x="2312936" y="1489123"/>
            <a:ext cx="802105" cy="461665"/>
          </a:xfrm>
          <a:prstGeom prst="rect">
            <a:avLst/>
          </a:prstGeom>
          <a:solidFill>
            <a:srgbClr val="FF9900"/>
          </a:solidFill>
        </p:spPr>
        <p:txBody>
          <a:bodyPr wrap="square">
            <a:spAutoFit/>
          </a:bodyPr>
          <a:lstStyle/>
          <a:p>
            <a:pPr algn="ctr"/>
            <a:r>
              <a:rPr lang="es-ES" sz="2400" b="1" dirty="0" smtClean="0"/>
              <a:t>1ª</a:t>
            </a:r>
            <a:endParaRPr lang="es-ES" sz="2400" b="1" dirty="0"/>
          </a:p>
        </p:txBody>
      </p:sp>
      <p:sp>
        <p:nvSpPr>
          <p:cNvPr id="14" name="Rectángulo 13"/>
          <p:cNvSpPr/>
          <p:nvPr/>
        </p:nvSpPr>
        <p:spPr>
          <a:xfrm>
            <a:off x="3188624" y="2231519"/>
            <a:ext cx="6978316" cy="461665"/>
          </a:xfrm>
          <a:prstGeom prst="rect">
            <a:avLst/>
          </a:prstGeom>
          <a:solidFill>
            <a:schemeClr val="accent2">
              <a:lumMod val="20000"/>
              <a:lumOff val="80000"/>
            </a:schemeClr>
          </a:solidFill>
        </p:spPr>
        <p:txBody>
          <a:bodyPr wrap="square">
            <a:spAutoFit/>
          </a:bodyPr>
          <a:lstStyle/>
          <a:p>
            <a:r>
              <a:rPr lang="es-ES" sz="2400" dirty="0"/>
              <a:t>Formación orientada a </a:t>
            </a:r>
            <a:r>
              <a:rPr lang="es-ES" sz="2400" b="1" dirty="0" smtClean="0"/>
              <a:t>cargos electos</a:t>
            </a:r>
            <a:endParaRPr lang="es-ES" sz="2400" b="1" dirty="0"/>
          </a:p>
        </p:txBody>
      </p:sp>
      <p:sp>
        <p:nvSpPr>
          <p:cNvPr id="16" name="Rectángulo 15"/>
          <p:cNvSpPr/>
          <p:nvPr/>
        </p:nvSpPr>
        <p:spPr>
          <a:xfrm>
            <a:off x="2322215" y="2229912"/>
            <a:ext cx="802105" cy="461665"/>
          </a:xfrm>
          <a:prstGeom prst="rect">
            <a:avLst/>
          </a:prstGeom>
          <a:solidFill>
            <a:srgbClr val="FF9900"/>
          </a:solidFill>
        </p:spPr>
        <p:txBody>
          <a:bodyPr wrap="square">
            <a:spAutoFit/>
          </a:bodyPr>
          <a:lstStyle/>
          <a:p>
            <a:pPr algn="ctr"/>
            <a:r>
              <a:rPr lang="es-ES" sz="2400" b="1" dirty="0"/>
              <a:t>2</a:t>
            </a:r>
            <a:r>
              <a:rPr lang="es-ES" sz="2400" b="1" dirty="0" smtClean="0"/>
              <a:t>ª</a:t>
            </a:r>
            <a:endParaRPr lang="es-ES" sz="2400" b="1" dirty="0"/>
          </a:p>
        </p:txBody>
      </p:sp>
      <p:sp>
        <p:nvSpPr>
          <p:cNvPr id="19" name="Rectángulo 18"/>
          <p:cNvSpPr/>
          <p:nvPr/>
        </p:nvSpPr>
        <p:spPr>
          <a:xfrm>
            <a:off x="3188622" y="2955096"/>
            <a:ext cx="6978316" cy="461665"/>
          </a:xfrm>
          <a:prstGeom prst="rect">
            <a:avLst/>
          </a:prstGeom>
          <a:solidFill>
            <a:schemeClr val="accent2">
              <a:lumMod val="20000"/>
              <a:lumOff val="80000"/>
            </a:schemeClr>
          </a:solidFill>
        </p:spPr>
        <p:txBody>
          <a:bodyPr wrap="square">
            <a:spAutoFit/>
          </a:bodyPr>
          <a:lstStyle/>
          <a:p>
            <a:r>
              <a:rPr lang="es-ES" sz="2400" dirty="0"/>
              <a:t>Formación orientada a </a:t>
            </a:r>
            <a:r>
              <a:rPr lang="es-ES" sz="2400" dirty="0" smtClean="0"/>
              <a:t>miembros </a:t>
            </a:r>
            <a:r>
              <a:rPr lang="es-ES" sz="2400" dirty="0"/>
              <a:t>de </a:t>
            </a:r>
            <a:r>
              <a:rPr lang="es-ES" sz="2400" b="1" dirty="0"/>
              <a:t>asociaciones</a:t>
            </a:r>
          </a:p>
        </p:txBody>
      </p:sp>
      <p:sp>
        <p:nvSpPr>
          <p:cNvPr id="20" name="Rectángulo 19"/>
          <p:cNvSpPr/>
          <p:nvPr/>
        </p:nvSpPr>
        <p:spPr>
          <a:xfrm>
            <a:off x="2322213" y="2953489"/>
            <a:ext cx="802105" cy="461665"/>
          </a:xfrm>
          <a:prstGeom prst="rect">
            <a:avLst/>
          </a:prstGeom>
          <a:solidFill>
            <a:srgbClr val="FF9900"/>
          </a:solidFill>
        </p:spPr>
        <p:txBody>
          <a:bodyPr wrap="square">
            <a:spAutoFit/>
          </a:bodyPr>
          <a:lstStyle/>
          <a:p>
            <a:pPr algn="ctr"/>
            <a:r>
              <a:rPr lang="es-ES" sz="2400" b="1" dirty="0"/>
              <a:t>3</a:t>
            </a:r>
            <a:r>
              <a:rPr lang="es-ES" sz="2400" b="1" dirty="0" smtClean="0"/>
              <a:t>ª</a:t>
            </a:r>
            <a:endParaRPr lang="es-ES" sz="2400" b="1" dirty="0"/>
          </a:p>
        </p:txBody>
      </p:sp>
      <p:sp>
        <p:nvSpPr>
          <p:cNvPr id="21" name="Rectángulo 20"/>
          <p:cNvSpPr/>
          <p:nvPr/>
        </p:nvSpPr>
        <p:spPr>
          <a:xfrm>
            <a:off x="3197901" y="3695885"/>
            <a:ext cx="6978316" cy="461665"/>
          </a:xfrm>
          <a:prstGeom prst="rect">
            <a:avLst/>
          </a:prstGeom>
          <a:solidFill>
            <a:schemeClr val="accent2">
              <a:lumMod val="20000"/>
              <a:lumOff val="80000"/>
            </a:schemeClr>
          </a:solidFill>
        </p:spPr>
        <p:txBody>
          <a:bodyPr wrap="square">
            <a:spAutoFit/>
          </a:bodyPr>
          <a:lstStyle/>
          <a:p>
            <a:r>
              <a:rPr lang="es-ES" sz="2400" dirty="0"/>
              <a:t>Formación orientada </a:t>
            </a:r>
            <a:r>
              <a:rPr lang="es-ES" sz="2400" dirty="0" smtClean="0"/>
              <a:t>a la </a:t>
            </a:r>
            <a:r>
              <a:rPr lang="es-ES" sz="2400" b="1" dirty="0" smtClean="0"/>
              <a:t>población en general</a:t>
            </a:r>
            <a:endParaRPr lang="es-ES" sz="2400" b="1" dirty="0"/>
          </a:p>
        </p:txBody>
      </p:sp>
      <p:sp>
        <p:nvSpPr>
          <p:cNvPr id="22" name="Rectángulo 21"/>
          <p:cNvSpPr/>
          <p:nvPr/>
        </p:nvSpPr>
        <p:spPr>
          <a:xfrm>
            <a:off x="2331492" y="3694278"/>
            <a:ext cx="802105" cy="461665"/>
          </a:xfrm>
          <a:prstGeom prst="rect">
            <a:avLst/>
          </a:prstGeom>
          <a:solidFill>
            <a:srgbClr val="FF9900"/>
          </a:solidFill>
        </p:spPr>
        <p:txBody>
          <a:bodyPr wrap="square">
            <a:spAutoFit/>
          </a:bodyPr>
          <a:lstStyle/>
          <a:p>
            <a:pPr algn="ctr"/>
            <a:r>
              <a:rPr lang="es-ES" sz="2400" b="1" dirty="0" smtClean="0"/>
              <a:t>4ª</a:t>
            </a:r>
            <a:endParaRPr lang="es-ES" sz="2400" b="1" dirty="0"/>
          </a:p>
        </p:txBody>
      </p:sp>
      <p:sp>
        <p:nvSpPr>
          <p:cNvPr id="23" name="Rectángulo 22"/>
          <p:cNvSpPr/>
          <p:nvPr/>
        </p:nvSpPr>
        <p:spPr>
          <a:xfrm>
            <a:off x="3207181" y="4388971"/>
            <a:ext cx="6978316" cy="461665"/>
          </a:xfrm>
          <a:prstGeom prst="rect">
            <a:avLst/>
          </a:prstGeom>
          <a:solidFill>
            <a:schemeClr val="accent2">
              <a:lumMod val="20000"/>
              <a:lumOff val="80000"/>
            </a:schemeClr>
          </a:solidFill>
        </p:spPr>
        <p:txBody>
          <a:bodyPr wrap="square">
            <a:spAutoFit/>
          </a:bodyPr>
          <a:lstStyle/>
          <a:p>
            <a:r>
              <a:rPr lang="es-ES" sz="2400" dirty="0"/>
              <a:t>Formación orientada a </a:t>
            </a:r>
            <a:r>
              <a:rPr lang="es-ES" sz="2400" b="1" dirty="0"/>
              <a:t>jóvenes e infancia</a:t>
            </a:r>
          </a:p>
        </p:txBody>
      </p:sp>
      <p:sp>
        <p:nvSpPr>
          <p:cNvPr id="24" name="Rectángulo 23"/>
          <p:cNvSpPr/>
          <p:nvPr/>
        </p:nvSpPr>
        <p:spPr>
          <a:xfrm>
            <a:off x="2340772" y="4387364"/>
            <a:ext cx="802105" cy="461665"/>
          </a:xfrm>
          <a:prstGeom prst="rect">
            <a:avLst/>
          </a:prstGeom>
          <a:solidFill>
            <a:srgbClr val="FF9900"/>
          </a:solidFill>
        </p:spPr>
        <p:txBody>
          <a:bodyPr wrap="square">
            <a:spAutoFit/>
          </a:bodyPr>
          <a:lstStyle/>
          <a:p>
            <a:pPr algn="ctr"/>
            <a:r>
              <a:rPr lang="es-ES" sz="2400" b="1" dirty="0"/>
              <a:t>5</a:t>
            </a:r>
            <a:r>
              <a:rPr lang="es-ES" sz="2400" b="1" dirty="0" smtClean="0"/>
              <a:t>ª</a:t>
            </a:r>
            <a:endParaRPr lang="es-ES" sz="2400" b="1" dirty="0"/>
          </a:p>
        </p:txBody>
      </p:sp>
      <p:sp>
        <p:nvSpPr>
          <p:cNvPr id="3" name="Flecha abajo 2"/>
          <p:cNvSpPr/>
          <p:nvPr/>
        </p:nvSpPr>
        <p:spPr>
          <a:xfrm>
            <a:off x="1200150" y="1489123"/>
            <a:ext cx="971550" cy="3359906"/>
          </a:xfrm>
          <a:prstGeom prst="downArrow">
            <a:avLst/>
          </a:prstGeom>
          <a:solidFill>
            <a:schemeClr val="accent4">
              <a:lumMod val="20000"/>
              <a:lumOff val="80000"/>
            </a:schemeClr>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CuadroTexto 24"/>
          <p:cNvSpPr txBox="1"/>
          <p:nvPr/>
        </p:nvSpPr>
        <p:spPr>
          <a:xfrm>
            <a:off x="8834988" y="5465995"/>
            <a:ext cx="2080059" cy="400110"/>
          </a:xfrm>
          <a:prstGeom prst="rect">
            <a:avLst/>
          </a:prstGeom>
          <a:noFill/>
        </p:spPr>
        <p:txBody>
          <a:bodyPr wrap="square" rtlCol="0">
            <a:spAutoFit/>
          </a:bodyPr>
          <a:lstStyle/>
          <a:p>
            <a:pPr algn="ctr"/>
            <a:r>
              <a:rPr lang="es-ES" sz="1000" i="1" dirty="0" smtClean="0"/>
              <a:t>Totales, orden elección número de menciones. Respuesta múltiple</a:t>
            </a:r>
            <a:endParaRPr lang="es-ES" sz="1000" i="1" dirty="0"/>
          </a:p>
        </p:txBody>
      </p:sp>
    </p:spTree>
    <p:extLst>
      <p:ext uri="{BB962C8B-B14F-4D97-AF65-F5344CB8AC3E}">
        <p14:creationId xmlns:p14="http://schemas.microsoft.com/office/powerpoint/2010/main" val="6828781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l="32682" t="20190" r="32053" b="19048"/>
          <a:stretch/>
        </p:blipFill>
        <p:spPr>
          <a:xfrm>
            <a:off x="11077303" y="104504"/>
            <a:ext cx="966650" cy="1176952"/>
          </a:xfrm>
          <a:prstGeom prst="rect">
            <a:avLst/>
          </a:prstGeom>
        </p:spPr>
      </p:pic>
      <p:pic>
        <p:nvPicPr>
          <p:cNvPr id="8" name="Imagen 7"/>
          <p:cNvPicPr>
            <a:picLocks noChangeAspect="1"/>
          </p:cNvPicPr>
          <p:nvPr/>
        </p:nvPicPr>
        <p:blipFill rotWithShape="1">
          <a:blip r:embed="rId4"/>
          <a:srcRect l="4270" t="18443" r="95379" b="67200"/>
          <a:stretch/>
        </p:blipFill>
        <p:spPr>
          <a:xfrm>
            <a:off x="0" y="5919537"/>
            <a:ext cx="12192000" cy="938464"/>
          </a:xfrm>
          <a:prstGeom prst="rect">
            <a:avLst/>
          </a:prstGeom>
        </p:spPr>
      </p:pic>
      <p:pic>
        <p:nvPicPr>
          <p:cNvPr id="11" name="Imagen 10"/>
          <p:cNvPicPr>
            <a:picLocks noChangeAspect="1"/>
          </p:cNvPicPr>
          <p:nvPr/>
        </p:nvPicPr>
        <p:blipFill rotWithShape="1">
          <a:blip r:embed="rId5"/>
          <a:srcRect l="7953" t="5721" r="11426" b="30572"/>
          <a:stretch/>
        </p:blipFill>
        <p:spPr>
          <a:xfrm>
            <a:off x="11213432" y="5919536"/>
            <a:ext cx="978568" cy="938626"/>
          </a:xfrm>
          <a:prstGeom prst="rect">
            <a:avLst/>
          </a:prstGeom>
        </p:spPr>
      </p:pic>
      <p:pic>
        <p:nvPicPr>
          <p:cNvPr id="12" name="Imagen 11"/>
          <p:cNvPicPr>
            <a:picLocks noChangeAspect="1"/>
          </p:cNvPicPr>
          <p:nvPr/>
        </p:nvPicPr>
        <p:blipFill rotWithShape="1">
          <a:blip r:embed="rId6"/>
          <a:srcRect l="89225" t="6002"/>
          <a:stretch/>
        </p:blipFill>
        <p:spPr>
          <a:xfrm>
            <a:off x="0" y="5889340"/>
            <a:ext cx="12192000" cy="45815"/>
          </a:xfrm>
          <a:prstGeom prst="rect">
            <a:avLst/>
          </a:prstGeom>
        </p:spPr>
      </p:pic>
      <p:sp>
        <p:nvSpPr>
          <p:cNvPr id="15" name="Título 1"/>
          <p:cNvSpPr txBox="1">
            <a:spLocks/>
          </p:cNvSpPr>
          <p:nvPr/>
        </p:nvSpPr>
        <p:spPr>
          <a:xfrm>
            <a:off x="575566" y="569285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S" sz="2600" b="1" dirty="0" smtClean="0">
                <a:solidFill>
                  <a:schemeClr val="bg1"/>
                </a:solidFill>
              </a:rPr>
              <a:t>Demandas </a:t>
            </a:r>
            <a:r>
              <a:rPr lang="es-ES" sz="2600" b="1" dirty="0">
                <a:solidFill>
                  <a:schemeClr val="bg1"/>
                </a:solidFill>
              </a:rPr>
              <a:t>o </a:t>
            </a:r>
            <a:r>
              <a:rPr lang="es-ES" sz="2600" b="1" dirty="0" smtClean="0">
                <a:solidFill>
                  <a:schemeClr val="bg1"/>
                </a:solidFill>
              </a:rPr>
              <a:t>sugerencias </a:t>
            </a:r>
            <a:r>
              <a:rPr lang="es-ES" sz="2600" b="1" dirty="0">
                <a:solidFill>
                  <a:schemeClr val="bg1"/>
                </a:solidFill>
              </a:rPr>
              <a:t>sobre el papel que la </a:t>
            </a:r>
            <a:r>
              <a:rPr lang="es-ES" sz="2600" b="1" dirty="0" err="1">
                <a:solidFill>
                  <a:schemeClr val="bg1"/>
                </a:solidFill>
              </a:rPr>
              <a:t>Conselleria</a:t>
            </a:r>
            <a:r>
              <a:rPr lang="es-ES" sz="2600" b="1" dirty="0">
                <a:solidFill>
                  <a:schemeClr val="bg1"/>
                </a:solidFill>
              </a:rPr>
              <a:t> de Participación GVA podría ejercer en el ámbito municipal en materia de </a:t>
            </a:r>
            <a:r>
              <a:rPr lang="es-ES" sz="2600" b="1" dirty="0" err="1" smtClean="0">
                <a:solidFill>
                  <a:schemeClr val="bg1"/>
                </a:solidFill>
              </a:rPr>
              <a:t>P.Ciudadana</a:t>
            </a:r>
            <a:endParaRPr lang="es-ES" sz="2600" b="1" dirty="0"/>
          </a:p>
        </p:txBody>
      </p:sp>
      <p:sp>
        <p:nvSpPr>
          <p:cNvPr id="17" name="CuadroTexto 16"/>
          <p:cNvSpPr txBox="1"/>
          <p:nvPr/>
        </p:nvSpPr>
        <p:spPr>
          <a:xfrm>
            <a:off x="9144000" y="5636005"/>
            <a:ext cx="2899953" cy="246221"/>
          </a:xfrm>
          <a:prstGeom prst="rect">
            <a:avLst/>
          </a:prstGeom>
          <a:noFill/>
        </p:spPr>
        <p:txBody>
          <a:bodyPr wrap="square" rtlCol="0">
            <a:spAutoFit/>
          </a:bodyPr>
          <a:lstStyle/>
          <a:p>
            <a:pPr algn="ctr"/>
            <a:r>
              <a:rPr lang="es-ES" sz="1000" i="1" dirty="0" smtClean="0"/>
              <a:t>Totales. Respuesta </a:t>
            </a:r>
            <a:r>
              <a:rPr lang="es-ES" sz="1000" i="1" dirty="0" smtClean="0"/>
              <a:t>múltiple. Menciones (100%)</a:t>
            </a:r>
            <a:endParaRPr lang="es-ES" sz="1000" i="1" dirty="0"/>
          </a:p>
        </p:txBody>
      </p:sp>
      <p:sp>
        <p:nvSpPr>
          <p:cNvPr id="18" name="CuadroTexto 17"/>
          <p:cNvSpPr txBox="1"/>
          <p:nvPr/>
        </p:nvSpPr>
        <p:spPr>
          <a:xfrm>
            <a:off x="5951622" y="537202"/>
            <a:ext cx="1905114" cy="307777"/>
          </a:xfrm>
          <a:prstGeom prst="rect">
            <a:avLst/>
          </a:prstGeom>
          <a:noFill/>
        </p:spPr>
        <p:txBody>
          <a:bodyPr wrap="square" rtlCol="0">
            <a:spAutoFit/>
          </a:bodyPr>
          <a:lstStyle/>
          <a:p>
            <a:pPr algn="ctr"/>
            <a:r>
              <a:rPr lang="es-ES" sz="1400" b="1" dirty="0" smtClean="0"/>
              <a:t>%</a:t>
            </a:r>
            <a:endParaRPr lang="es-ES" sz="1400" b="1" dirty="0"/>
          </a:p>
        </p:txBody>
      </p:sp>
      <p:graphicFrame>
        <p:nvGraphicFramePr>
          <p:cNvPr id="2" name="Objeto 1"/>
          <p:cNvGraphicFramePr>
            <a:graphicFrameLocks noChangeAspect="1"/>
          </p:cNvGraphicFramePr>
          <p:nvPr>
            <p:extLst>
              <p:ext uri="{D42A27DB-BD31-4B8C-83A1-F6EECF244321}">
                <p14:modId xmlns:p14="http://schemas.microsoft.com/office/powerpoint/2010/main" val="1912999980"/>
              </p:ext>
            </p:extLst>
          </p:nvPr>
        </p:nvGraphicFramePr>
        <p:xfrm>
          <a:off x="495356" y="860078"/>
          <a:ext cx="9163050" cy="4723808"/>
        </p:xfrm>
        <a:graphic>
          <a:graphicData uri="http://schemas.openxmlformats.org/presentationml/2006/ole">
            <mc:AlternateContent xmlns:mc="http://schemas.openxmlformats.org/markup-compatibility/2006">
              <mc:Choice xmlns:v="urn:schemas-microsoft-com:vml" Requires="v">
                <p:oleObj spid="_x0000_s28954" name="Hoja de cálculo" r:id="rId7" imgW="6134152" imgH="3162127" progId="Excel.Sheet.12">
                  <p:embed/>
                </p:oleObj>
              </mc:Choice>
              <mc:Fallback>
                <p:oleObj name="Hoja de cálculo" r:id="rId7" imgW="6134152" imgH="3162127" progId="Excel.Sheet.12">
                  <p:embed/>
                  <p:pic>
                    <p:nvPicPr>
                      <p:cNvPr id="0" name=""/>
                      <p:cNvPicPr/>
                      <p:nvPr/>
                    </p:nvPicPr>
                    <p:blipFill>
                      <a:blip r:embed="rId8"/>
                      <a:stretch>
                        <a:fillRect/>
                      </a:stretch>
                    </p:blipFill>
                    <p:spPr>
                      <a:xfrm>
                        <a:off x="495356" y="860078"/>
                        <a:ext cx="9163050" cy="4723808"/>
                      </a:xfrm>
                      <a:prstGeom prst="rect">
                        <a:avLst/>
                      </a:prstGeom>
                    </p:spPr>
                  </p:pic>
                </p:oleObj>
              </mc:Fallback>
            </mc:AlternateContent>
          </a:graphicData>
        </a:graphic>
      </p:graphicFrame>
      <p:sp>
        <p:nvSpPr>
          <p:cNvPr id="13" name="CuadroTexto 12"/>
          <p:cNvSpPr txBox="1"/>
          <p:nvPr/>
        </p:nvSpPr>
        <p:spPr>
          <a:xfrm>
            <a:off x="9761253" y="2432665"/>
            <a:ext cx="2145975" cy="1323439"/>
          </a:xfrm>
          <a:prstGeom prst="rect">
            <a:avLst/>
          </a:prstGeom>
          <a:solidFill>
            <a:schemeClr val="accent2">
              <a:lumMod val="20000"/>
              <a:lumOff val="80000"/>
            </a:schemeClr>
          </a:solidFill>
          <a:ln>
            <a:solidFill>
              <a:schemeClr val="tx1"/>
            </a:solidFill>
            <a:prstDash val="dash"/>
          </a:ln>
        </p:spPr>
        <p:txBody>
          <a:bodyPr wrap="square" rtlCol="0">
            <a:spAutoFit/>
          </a:bodyPr>
          <a:lstStyle/>
          <a:p>
            <a:pPr algn="ctr"/>
            <a:r>
              <a:rPr lang="es-ES" sz="1600" dirty="0" smtClean="0"/>
              <a:t>La </a:t>
            </a:r>
            <a:r>
              <a:rPr lang="es-ES" sz="1600" b="1" dirty="0" smtClean="0"/>
              <a:t>formación</a:t>
            </a:r>
            <a:r>
              <a:rPr lang="es-ES" sz="1600" dirty="0" smtClean="0"/>
              <a:t> se considera pieza clave en materia de participación ciudadana</a:t>
            </a:r>
            <a:endParaRPr lang="es-ES" sz="1600" dirty="0"/>
          </a:p>
        </p:txBody>
      </p:sp>
    </p:spTree>
    <p:extLst>
      <p:ext uri="{BB962C8B-B14F-4D97-AF65-F5344CB8AC3E}">
        <p14:creationId xmlns:p14="http://schemas.microsoft.com/office/powerpoint/2010/main" val="23729894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128337" y="2144060"/>
            <a:ext cx="12063663" cy="2133073"/>
            <a:chOff x="128337" y="2545113"/>
            <a:chExt cx="12063663" cy="2133073"/>
          </a:xfrm>
        </p:grpSpPr>
        <p:pic>
          <p:nvPicPr>
            <p:cNvPr id="4" name="Imagen 3"/>
            <p:cNvPicPr>
              <a:picLocks noChangeAspect="1"/>
            </p:cNvPicPr>
            <p:nvPr/>
          </p:nvPicPr>
          <p:blipFill rotWithShape="1">
            <a:blip r:embed="rId2"/>
            <a:srcRect l="20430"/>
            <a:stretch/>
          </p:blipFill>
          <p:spPr>
            <a:xfrm>
              <a:off x="3476242" y="2683385"/>
              <a:ext cx="8715758" cy="1856531"/>
            </a:xfrm>
            <a:prstGeom prst="rect">
              <a:avLst/>
            </a:prstGeom>
          </p:spPr>
        </p:pic>
        <p:pic>
          <p:nvPicPr>
            <p:cNvPr id="2" name="Imagen 1"/>
            <p:cNvPicPr>
              <a:picLocks noChangeAspect="1"/>
            </p:cNvPicPr>
            <p:nvPr/>
          </p:nvPicPr>
          <p:blipFill>
            <a:blip r:embed="rId3"/>
            <a:stretch>
              <a:fillRect/>
            </a:stretch>
          </p:blipFill>
          <p:spPr>
            <a:xfrm>
              <a:off x="128337" y="2545113"/>
              <a:ext cx="3144253" cy="2133073"/>
            </a:xfrm>
            <a:prstGeom prst="rect">
              <a:avLst/>
            </a:prstGeom>
          </p:spPr>
        </p:pic>
      </p:grpSp>
    </p:spTree>
    <p:extLst>
      <p:ext uri="{BB962C8B-B14F-4D97-AF65-F5344CB8AC3E}">
        <p14:creationId xmlns:p14="http://schemas.microsoft.com/office/powerpoint/2010/main" val="32097730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32682" t="20190" r="32053" b="19048"/>
          <a:stretch/>
        </p:blipFill>
        <p:spPr>
          <a:xfrm>
            <a:off x="11077303" y="104504"/>
            <a:ext cx="966650" cy="1176952"/>
          </a:xfrm>
          <a:prstGeom prst="rect">
            <a:avLst/>
          </a:prstGeom>
        </p:spPr>
      </p:pic>
      <p:pic>
        <p:nvPicPr>
          <p:cNvPr id="8" name="Imagen 7"/>
          <p:cNvPicPr>
            <a:picLocks noChangeAspect="1"/>
          </p:cNvPicPr>
          <p:nvPr/>
        </p:nvPicPr>
        <p:blipFill rotWithShape="1">
          <a:blip r:embed="rId3"/>
          <a:srcRect l="4270" t="18443" r="95379" b="67200"/>
          <a:stretch/>
        </p:blipFill>
        <p:spPr>
          <a:xfrm>
            <a:off x="0" y="5919537"/>
            <a:ext cx="12192000" cy="938464"/>
          </a:xfrm>
          <a:prstGeom prst="rect">
            <a:avLst/>
          </a:prstGeom>
        </p:spPr>
      </p:pic>
      <p:pic>
        <p:nvPicPr>
          <p:cNvPr id="11" name="Imagen 10"/>
          <p:cNvPicPr>
            <a:picLocks noChangeAspect="1"/>
          </p:cNvPicPr>
          <p:nvPr/>
        </p:nvPicPr>
        <p:blipFill rotWithShape="1">
          <a:blip r:embed="rId4"/>
          <a:srcRect l="7953" t="5721" r="11426" b="30572"/>
          <a:stretch/>
        </p:blipFill>
        <p:spPr>
          <a:xfrm>
            <a:off x="11213432" y="5919536"/>
            <a:ext cx="978568" cy="938626"/>
          </a:xfrm>
          <a:prstGeom prst="rect">
            <a:avLst/>
          </a:prstGeom>
        </p:spPr>
      </p:pic>
      <p:pic>
        <p:nvPicPr>
          <p:cNvPr id="12" name="Imagen 11"/>
          <p:cNvPicPr>
            <a:picLocks noChangeAspect="1"/>
          </p:cNvPicPr>
          <p:nvPr/>
        </p:nvPicPr>
        <p:blipFill rotWithShape="1">
          <a:blip r:embed="rId5"/>
          <a:srcRect l="89225" t="6002"/>
          <a:stretch/>
        </p:blipFill>
        <p:spPr>
          <a:xfrm>
            <a:off x="0" y="5889340"/>
            <a:ext cx="12192000" cy="45815"/>
          </a:xfrm>
          <a:prstGeom prst="rect">
            <a:avLst/>
          </a:prstGeom>
        </p:spPr>
      </p:pic>
      <p:sp>
        <p:nvSpPr>
          <p:cNvPr id="6" name="Título 1"/>
          <p:cNvSpPr>
            <a:spLocks noGrp="1"/>
          </p:cNvSpPr>
          <p:nvPr>
            <p:ph type="title"/>
          </p:nvPr>
        </p:nvSpPr>
        <p:spPr>
          <a:xfrm>
            <a:off x="681790" y="5758071"/>
            <a:ext cx="10515600" cy="1325563"/>
          </a:xfrm>
        </p:spPr>
        <p:txBody>
          <a:bodyPr>
            <a:normAutofit/>
          </a:bodyPr>
          <a:lstStyle/>
          <a:p>
            <a:r>
              <a:rPr lang="es-ES" sz="2600" b="1" dirty="0" smtClean="0">
                <a:solidFill>
                  <a:schemeClr val="bg1"/>
                </a:solidFill>
              </a:rPr>
              <a:t>Metodología: ficha técnica de la encuesta</a:t>
            </a:r>
            <a:endParaRPr lang="es-ES" sz="2600" b="1" dirty="0">
              <a:solidFill>
                <a:schemeClr val="bg1"/>
              </a:solidFill>
            </a:endParaRPr>
          </a:p>
        </p:txBody>
      </p:sp>
      <p:sp>
        <p:nvSpPr>
          <p:cNvPr id="9" name="Rectángulo 8"/>
          <p:cNvSpPr/>
          <p:nvPr/>
        </p:nvSpPr>
        <p:spPr>
          <a:xfrm>
            <a:off x="3830056" y="3571052"/>
            <a:ext cx="7656095" cy="461665"/>
          </a:xfrm>
          <a:prstGeom prst="rect">
            <a:avLst/>
          </a:prstGeom>
          <a:solidFill>
            <a:schemeClr val="bg1">
              <a:lumMod val="95000"/>
            </a:schemeClr>
          </a:solidFill>
          <a:ln>
            <a:solidFill>
              <a:schemeClr val="tx1"/>
            </a:solidFill>
            <a:prstDash val="dash"/>
          </a:ln>
        </p:spPr>
        <p:txBody>
          <a:bodyPr wrap="square">
            <a:spAutoFit/>
          </a:bodyPr>
          <a:lstStyle/>
          <a:p>
            <a:pPr algn="just">
              <a:lnSpc>
                <a:spcPct val="150000"/>
              </a:lnSpc>
            </a:pPr>
            <a:r>
              <a:rPr lang="es-ES" sz="1600" dirty="0" smtClean="0"/>
              <a:t>Encuesta</a:t>
            </a:r>
            <a:endParaRPr lang="es-ES" sz="1600" dirty="0"/>
          </a:p>
        </p:txBody>
      </p:sp>
      <p:sp>
        <p:nvSpPr>
          <p:cNvPr id="10" name="Rectángulo 9"/>
          <p:cNvSpPr/>
          <p:nvPr/>
        </p:nvSpPr>
        <p:spPr>
          <a:xfrm>
            <a:off x="521370" y="3553613"/>
            <a:ext cx="3184357" cy="507831"/>
          </a:xfrm>
          <a:prstGeom prst="rect">
            <a:avLst/>
          </a:prstGeom>
          <a:solidFill>
            <a:srgbClr val="FF9900"/>
          </a:solidFill>
          <a:ln w="12700">
            <a:solidFill>
              <a:schemeClr val="tx1"/>
            </a:solidFill>
            <a:prstDash val="solid"/>
          </a:ln>
        </p:spPr>
        <p:txBody>
          <a:bodyPr wrap="square">
            <a:spAutoFit/>
          </a:bodyPr>
          <a:lstStyle/>
          <a:p>
            <a:pPr algn="just">
              <a:lnSpc>
                <a:spcPct val="150000"/>
              </a:lnSpc>
            </a:pPr>
            <a:r>
              <a:rPr lang="es-ES" b="1" dirty="0" smtClean="0">
                <a:solidFill>
                  <a:schemeClr val="bg1"/>
                </a:solidFill>
              </a:rPr>
              <a:t>Marco metodológico</a:t>
            </a:r>
            <a:endParaRPr lang="es-ES" b="1" dirty="0">
              <a:solidFill>
                <a:schemeClr val="bg1"/>
              </a:solidFill>
            </a:endParaRPr>
          </a:p>
        </p:txBody>
      </p:sp>
      <p:sp>
        <p:nvSpPr>
          <p:cNvPr id="13" name="Rectángulo 12"/>
          <p:cNvSpPr/>
          <p:nvPr/>
        </p:nvSpPr>
        <p:spPr>
          <a:xfrm>
            <a:off x="3838078" y="4172628"/>
            <a:ext cx="7656095" cy="1569660"/>
          </a:xfrm>
          <a:prstGeom prst="rect">
            <a:avLst/>
          </a:prstGeom>
          <a:solidFill>
            <a:schemeClr val="bg1">
              <a:lumMod val="95000"/>
            </a:schemeClr>
          </a:solidFill>
          <a:ln>
            <a:solidFill>
              <a:schemeClr val="tx1"/>
            </a:solidFill>
            <a:prstDash val="dash"/>
          </a:ln>
        </p:spPr>
        <p:txBody>
          <a:bodyPr wrap="square">
            <a:spAutoFit/>
          </a:bodyPr>
          <a:lstStyle/>
          <a:p>
            <a:pPr algn="just">
              <a:lnSpc>
                <a:spcPct val="150000"/>
              </a:lnSpc>
            </a:pPr>
            <a:r>
              <a:rPr lang="es-ES" sz="1600" dirty="0" err="1" smtClean="0"/>
              <a:t>Semi</a:t>
            </a:r>
            <a:r>
              <a:rPr lang="es-ES" sz="1600" dirty="0" smtClean="0"/>
              <a:t>-estructurado de 29 preguntas realizado mediante sistema de encuestas </a:t>
            </a:r>
            <a:r>
              <a:rPr lang="es-ES" sz="1600" dirty="0"/>
              <a:t>CAWI (</a:t>
            </a:r>
            <a:r>
              <a:rPr lang="es-ES" sz="1600" dirty="0" err="1"/>
              <a:t>C</a:t>
            </a:r>
            <a:r>
              <a:rPr lang="es-ES" sz="1600" i="1" dirty="0" err="1"/>
              <a:t>omputer</a:t>
            </a:r>
            <a:r>
              <a:rPr lang="es-ES" sz="1600" i="1" dirty="0"/>
              <a:t> </a:t>
            </a:r>
            <a:r>
              <a:rPr lang="es-ES" sz="1600" i="1" dirty="0" err="1"/>
              <a:t>Assisted</a:t>
            </a:r>
            <a:r>
              <a:rPr lang="es-ES" sz="1600" i="1" dirty="0"/>
              <a:t> Web </a:t>
            </a:r>
            <a:r>
              <a:rPr lang="es-ES" sz="1600" i="1" dirty="0" err="1" smtClean="0"/>
              <a:t>Interviewing</a:t>
            </a:r>
            <a:r>
              <a:rPr lang="es-ES" sz="1600" dirty="0" smtClean="0"/>
              <a:t>). Cuestionario digital distribuido </a:t>
            </a:r>
            <a:r>
              <a:rPr lang="es-ES" sz="1600" dirty="0"/>
              <a:t>a través de medios </a:t>
            </a:r>
            <a:r>
              <a:rPr lang="es-ES" sz="1600" dirty="0" smtClean="0"/>
              <a:t>online (correo electrónico) con recordatorios. Para completar la muestra también se utilizó la encuesta telefónica. La duración media del cuestionario ha sido de ±15-20 minutos.</a:t>
            </a:r>
            <a:endParaRPr lang="es-ES" sz="1600" dirty="0"/>
          </a:p>
        </p:txBody>
      </p:sp>
      <p:sp>
        <p:nvSpPr>
          <p:cNvPr id="15" name="Rectángulo 14"/>
          <p:cNvSpPr/>
          <p:nvPr/>
        </p:nvSpPr>
        <p:spPr>
          <a:xfrm>
            <a:off x="529392" y="4172607"/>
            <a:ext cx="3184357" cy="464871"/>
          </a:xfrm>
          <a:prstGeom prst="rect">
            <a:avLst/>
          </a:prstGeom>
          <a:solidFill>
            <a:srgbClr val="FF9900"/>
          </a:solidFill>
          <a:ln w="12700">
            <a:solidFill>
              <a:schemeClr val="tx1"/>
            </a:solidFill>
            <a:prstDash val="solid"/>
          </a:ln>
        </p:spPr>
        <p:txBody>
          <a:bodyPr wrap="square">
            <a:spAutoFit/>
          </a:bodyPr>
          <a:lstStyle/>
          <a:p>
            <a:pPr algn="just">
              <a:lnSpc>
                <a:spcPct val="150000"/>
              </a:lnSpc>
            </a:pPr>
            <a:r>
              <a:rPr lang="es-ES" b="1" dirty="0" smtClean="0">
                <a:solidFill>
                  <a:schemeClr val="bg1"/>
                </a:solidFill>
              </a:rPr>
              <a:t>Cuestionario</a:t>
            </a:r>
            <a:endParaRPr lang="es-ES" b="1" dirty="0">
              <a:solidFill>
                <a:schemeClr val="bg1"/>
              </a:solidFill>
            </a:endParaRPr>
          </a:p>
        </p:txBody>
      </p:sp>
      <p:sp>
        <p:nvSpPr>
          <p:cNvPr id="14" name="Rectángulo 13"/>
          <p:cNvSpPr/>
          <p:nvPr/>
        </p:nvSpPr>
        <p:spPr>
          <a:xfrm>
            <a:off x="3830056" y="1517252"/>
            <a:ext cx="7656095" cy="792781"/>
          </a:xfrm>
          <a:prstGeom prst="rect">
            <a:avLst/>
          </a:prstGeom>
          <a:solidFill>
            <a:schemeClr val="bg1">
              <a:lumMod val="95000"/>
            </a:schemeClr>
          </a:solidFill>
          <a:ln>
            <a:solidFill>
              <a:schemeClr val="tx1"/>
            </a:solidFill>
            <a:prstDash val="dash"/>
          </a:ln>
        </p:spPr>
        <p:txBody>
          <a:bodyPr wrap="square">
            <a:spAutoFit/>
          </a:bodyPr>
          <a:lstStyle/>
          <a:p>
            <a:pPr algn="just">
              <a:lnSpc>
                <a:spcPct val="150000"/>
              </a:lnSpc>
            </a:pPr>
            <a:r>
              <a:rPr lang="es-ES" sz="1600" dirty="0" smtClean="0"/>
              <a:t>Colectivo </a:t>
            </a:r>
            <a:r>
              <a:rPr lang="es-ES" sz="1600" dirty="0"/>
              <a:t>de profesionales dedicados a la participación ciudadana de las corporaciones locales en la provincia de Valencia</a:t>
            </a:r>
            <a:r>
              <a:rPr lang="es-ES" sz="1600" dirty="0" smtClean="0"/>
              <a:t>.</a:t>
            </a:r>
            <a:endParaRPr lang="es-ES" sz="1600" dirty="0"/>
          </a:p>
        </p:txBody>
      </p:sp>
      <p:sp>
        <p:nvSpPr>
          <p:cNvPr id="16" name="Rectángulo 15"/>
          <p:cNvSpPr/>
          <p:nvPr/>
        </p:nvSpPr>
        <p:spPr>
          <a:xfrm>
            <a:off x="521370" y="1517231"/>
            <a:ext cx="3184357" cy="464871"/>
          </a:xfrm>
          <a:prstGeom prst="rect">
            <a:avLst/>
          </a:prstGeom>
          <a:solidFill>
            <a:srgbClr val="FF9900"/>
          </a:solidFill>
          <a:ln w="19050">
            <a:solidFill>
              <a:schemeClr val="tx1"/>
            </a:solidFill>
            <a:prstDash val="solid"/>
          </a:ln>
        </p:spPr>
        <p:txBody>
          <a:bodyPr wrap="square">
            <a:spAutoFit/>
          </a:bodyPr>
          <a:lstStyle/>
          <a:p>
            <a:pPr algn="just">
              <a:lnSpc>
                <a:spcPct val="150000"/>
              </a:lnSpc>
            </a:pPr>
            <a:r>
              <a:rPr lang="es-ES" b="1" dirty="0" smtClean="0">
                <a:solidFill>
                  <a:schemeClr val="bg1"/>
                </a:solidFill>
              </a:rPr>
              <a:t>Universo</a:t>
            </a:r>
            <a:endParaRPr lang="es-ES" b="1" dirty="0">
              <a:solidFill>
                <a:schemeClr val="bg1"/>
              </a:solidFill>
            </a:endParaRPr>
          </a:p>
        </p:txBody>
      </p:sp>
      <p:sp>
        <p:nvSpPr>
          <p:cNvPr id="17" name="Rectángulo 16"/>
          <p:cNvSpPr/>
          <p:nvPr/>
        </p:nvSpPr>
        <p:spPr>
          <a:xfrm>
            <a:off x="3854120" y="2423628"/>
            <a:ext cx="7656095" cy="461665"/>
          </a:xfrm>
          <a:prstGeom prst="rect">
            <a:avLst/>
          </a:prstGeom>
          <a:solidFill>
            <a:schemeClr val="bg1">
              <a:lumMod val="95000"/>
            </a:schemeClr>
          </a:solidFill>
          <a:ln>
            <a:solidFill>
              <a:schemeClr val="tx1"/>
            </a:solidFill>
            <a:prstDash val="dash"/>
          </a:ln>
        </p:spPr>
        <p:txBody>
          <a:bodyPr wrap="square">
            <a:spAutoFit/>
          </a:bodyPr>
          <a:lstStyle/>
          <a:p>
            <a:pPr algn="just">
              <a:lnSpc>
                <a:spcPct val="150000"/>
              </a:lnSpc>
            </a:pPr>
            <a:r>
              <a:rPr lang="es-ES" sz="1600" dirty="0" smtClean="0"/>
              <a:t>Un total de 42 unidades de la Administración: 30 Ayuntamientos y 12 Mancomunidades. </a:t>
            </a:r>
            <a:endParaRPr lang="es-ES" sz="1600" dirty="0"/>
          </a:p>
        </p:txBody>
      </p:sp>
      <p:sp>
        <p:nvSpPr>
          <p:cNvPr id="18" name="Rectángulo 17"/>
          <p:cNvSpPr/>
          <p:nvPr/>
        </p:nvSpPr>
        <p:spPr>
          <a:xfrm>
            <a:off x="545434" y="2397480"/>
            <a:ext cx="3184357" cy="464871"/>
          </a:xfrm>
          <a:prstGeom prst="rect">
            <a:avLst/>
          </a:prstGeom>
          <a:solidFill>
            <a:srgbClr val="FF9900"/>
          </a:solidFill>
          <a:ln w="12700">
            <a:solidFill>
              <a:schemeClr val="tx1"/>
            </a:solidFill>
            <a:prstDash val="solid"/>
          </a:ln>
        </p:spPr>
        <p:txBody>
          <a:bodyPr wrap="square">
            <a:spAutoFit/>
          </a:bodyPr>
          <a:lstStyle/>
          <a:p>
            <a:pPr algn="just">
              <a:lnSpc>
                <a:spcPct val="150000"/>
              </a:lnSpc>
            </a:pPr>
            <a:r>
              <a:rPr lang="es-ES" b="1" dirty="0" smtClean="0">
                <a:solidFill>
                  <a:schemeClr val="bg1"/>
                </a:solidFill>
              </a:rPr>
              <a:t>Muestra</a:t>
            </a:r>
            <a:endParaRPr lang="es-ES" b="1" dirty="0">
              <a:solidFill>
                <a:schemeClr val="bg1"/>
              </a:solidFill>
            </a:endParaRPr>
          </a:p>
        </p:txBody>
      </p:sp>
      <p:sp>
        <p:nvSpPr>
          <p:cNvPr id="19" name="Rectángulo 18"/>
          <p:cNvSpPr/>
          <p:nvPr/>
        </p:nvSpPr>
        <p:spPr>
          <a:xfrm>
            <a:off x="3846100" y="2993120"/>
            <a:ext cx="7656095" cy="461665"/>
          </a:xfrm>
          <a:prstGeom prst="rect">
            <a:avLst/>
          </a:prstGeom>
          <a:solidFill>
            <a:schemeClr val="bg1">
              <a:lumMod val="95000"/>
            </a:schemeClr>
          </a:solidFill>
          <a:ln>
            <a:solidFill>
              <a:schemeClr val="tx1"/>
            </a:solidFill>
            <a:prstDash val="dash"/>
          </a:ln>
        </p:spPr>
        <p:txBody>
          <a:bodyPr wrap="square">
            <a:spAutoFit/>
          </a:bodyPr>
          <a:lstStyle/>
          <a:p>
            <a:pPr algn="just">
              <a:lnSpc>
                <a:spcPct val="150000"/>
              </a:lnSpc>
            </a:pPr>
            <a:r>
              <a:rPr lang="es-ES" sz="1600" dirty="0" smtClean="0"/>
              <a:t>Probabilístico. Disponibilidad </a:t>
            </a:r>
            <a:r>
              <a:rPr lang="es-ES" sz="1600" dirty="0"/>
              <a:t>y utilización de una base </a:t>
            </a:r>
            <a:r>
              <a:rPr lang="es-ES" sz="1600" dirty="0" smtClean="0"/>
              <a:t>de datos.</a:t>
            </a:r>
            <a:endParaRPr lang="es-ES" sz="1600" dirty="0"/>
          </a:p>
        </p:txBody>
      </p:sp>
      <p:sp>
        <p:nvSpPr>
          <p:cNvPr id="20" name="Rectángulo 19"/>
          <p:cNvSpPr/>
          <p:nvPr/>
        </p:nvSpPr>
        <p:spPr>
          <a:xfrm>
            <a:off x="537414" y="2966972"/>
            <a:ext cx="3184357" cy="464871"/>
          </a:xfrm>
          <a:prstGeom prst="rect">
            <a:avLst/>
          </a:prstGeom>
          <a:solidFill>
            <a:srgbClr val="FF9900"/>
          </a:solidFill>
          <a:ln w="12700">
            <a:solidFill>
              <a:schemeClr val="tx1"/>
            </a:solidFill>
            <a:prstDash val="solid"/>
          </a:ln>
        </p:spPr>
        <p:txBody>
          <a:bodyPr wrap="square">
            <a:spAutoFit/>
          </a:bodyPr>
          <a:lstStyle/>
          <a:p>
            <a:pPr algn="just">
              <a:lnSpc>
                <a:spcPct val="150000"/>
              </a:lnSpc>
            </a:pPr>
            <a:r>
              <a:rPr lang="es-ES" b="1" dirty="0" smtClean="0">
                <a:solidFill>
                  <a:schemeClr val="bg1"/>
                </a:solidFill>
              </a:rPr>
              <a:t>Tipo de muestreo</a:t>
            </a:r>
            <a:endParaRPr lang="es-ES" b="1" dirty="0">
              <a:solidFill>
                <a:schemeClr val="bg1"/>
              </a:solidFill>
            </a:endParaRPr>
          </a:p>
        </p:txBody>
      </p:sp>
    </p:spTree>
    <p:extLst>
      <p:ext uri="{BB962C8B-B14F-4D97-AF65-F5344CB8AC3E}">
        <p14:creationId xmlns:p14="http://schemas.microsoft.com/office/powerpoint/2010/main" val="11091544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32682" t="20190" r="32053" b="19048"/>
          <a:stretch/>
        </p:blipFill>
        <p:spPr>
          <a:xfrm>
            <a:off x="11077303" y="104504"/>
            <a:ext cx="966650" cy="1176952"/>
          </a:xfrm>
          <a:prstGeom prst="rect">
            <a:avLst/>
          </a:prstGeom>
        </p:spPr>
      </p:pic>
      <p:pic>
        <p:nvPicPr>
          <p:cNvPr id="8" name="Imagen 7"/>
          <p:cNvPicPr>
            <a:picLocks noChangeAspect="1"/>
          </p:cNvPicPr>
          <p:nvPr/>
        </p:nvPicPr>
        <p:blipFill rotWithShape="1">
          <a:blip r:embed="rId3"/>
          <a:srcRect l="4270" t="18443" r="95379" b="67200"/>
          <a:stretch/>
        </p:blipFill>
        <p:spPr>
          <a:xfrm>
            <a:off x="0" y="5919537"/>
            <a:ext cx="12192000" cy="938464"/>
          </a:xfrm>
          <a:prstGeom prst="rect">
            <a:avLst/>
          </a:prstGeom>
        </p:spPr>
      </p:pic>
      <p:pic>
        <p:nvPicPr>
          <p:cNvPr id="11" name="Imagen 10"/>
          <p:cNvPicPr>
            <a:picLocks noChangeAspect="1"/>
          </p:cNvPicPr>
          <p:nvPr/>
        </p:nvPicPr>
        <p:blipFill rotWithShape="1">
          <a:blip r:embed="rId4"/>
          <a:srcRect l="7953" t="5721" r="11426" b="30572"/>
          <a:stretch/>
        </p:blipFill>
        <p:spPr>
          <a:xfrm>
            <a:off x="11213432" y="5919536"/>
            <a:ext cx="978568" cy="938626"/>
          </a:xfrm>
          <a:prstGeom prst="rect">
            <a:avLst/>
          </a:prstGeom>
        </p:spPr>
      </p:pic>
      <p:pic>
        <p:nvPicPr>
          <p:cNvPr id="12" name="Imagen 11"/>
          <p:cNvPicPr>
            <a:picLocks noChangeAspect="1"/>
          </p:cNvPicPr>
          <p:nvPr/>
        </p:nvPicPr>
        <p:blipFill rotWithShape="1">
          <a:blip r:embed="rId5"/>
          <a:srcRect l="89225" t="6002"/>
          <a:stretch/>
        </p:blipFill>
        <p:spPr>
          <a:xfrm>
            <a:off x="0" y="5889340"/>
            <a:ext cx="12192000" cy="45815"/>
          </a:xfrm>
          <a:prstGeom prst="rect">
            <a:avLst/>
          </a:prstGeom>
        </p:spPr>
      </p:pic>
      <p:sp>
        <p:nvSpPr>
          <p:cNvPr id="6" name="Título 1"/>
          <p:cNvSpPr>
            <a:spLocks noGrp="1"/>
          </p:cNvSpPr>
          <p:nvPr>
            <p:ph type="title"/>
          </p:nvPr>
        </p:nvSpPr>
        <p:spPr>
          <a:xfrm>
            <a:off x="681790" y="5758071"/>
            <a:ext cx="10515600" cy="1325563"/>
          </a:xfrm>
        </p:spPr>
        <p:txBody>
          <a:bodyPr>
            <a:normAutofit/>
          </a:bodyPr>
          <a:lstStyle/>
          <a:p>
            <a:r>
              <a:rPr lang="es-ES" sz="2600" b="1" dirty="0" smtClean="0">
                <a:solidFill>
                  <a:schemeClr val="bg1"/>
                </a:solidFill>
              </a:rPr>
              <a:t>Metodología: ficha técnica de la encuesta</a:t>
            </a:r>
            <a:endParaRPr lang="es-ES" sz="2600" b="1" dirty="0">
              <a:solidFill>
                <a:schemeClr val="bg1"/>
              </a:solidFill>
            </a:endParaRPr>
          </a:p>
        </p:txBody>
      </p:sp>
      <p:sp>
        <p:nvSpPr>
          <p:cNvPr id="14" name="Rectángulo 13"/>
          <p:cNvSpPr/>
          <p:nvPr/>
        </p:nvSpPr>
        <p:spPr>
          <a:xfrm>
            <a:off x="3830056" y="1360496"/>
            <a:ext cx="7656095" cy="1938992"/>
          </a:xfrm>
          <a:prstGeom prst="rect">
            <a:avLst/>
          </a:prstGeom>
          <a:solidFill>
            <a:schemeClr val="bg1">
              <a:lumMod val="95000"/>
            </a:schemeClr>
          </a:solidFill>
          <a:ln>
            <a:solidFill>
              <a:schemeClr val="tx1"/>
            </a:solidFill>
            <a:prstDash val="dash"/>
          </a:ln>
        </p:spPr>
        <p:txBody>
          <a:bodyPr wrap="square">
            <a:spAutoFit/>
          </a:bodyPr>
          <a:lstStyle/>
          <a:p>
            <a:pPr algn="just">
              <a:lnSpc>
                <a:spcPct val="150000"/>
              </a:lnSpc>
            </a:pPr>
            <a:r>
              <a:rPr lang="es-ES" sz="1600" dirty="0" smtClean="0"/>
              <a:t>Las </a:t>
            </a:r>
            <a:r>
              <a:rPr lang="es-ES" sz="1600" dirty="0"/>
              <a:t>cuestiones </a:t>
            </a:r>
            <a:r>
              <a:rPr lang="es-ES" sz="1600" dirty="0" smtClean="0"/>
              <a:t>planteadas se </a:t>
            </a:r>
            <a:r>
              <a:rPr lang="es-ES" sz="1600" dirty="0"/>
              <a:t>han estructurado en </a:t>
            </a:r>
            <a:r>
              <a:rPr lang="es-ES" sz="1600" dirty="0" smtClean="0"/>
              <a:t>cuatro </a:t>
            </a:r>
            <a:r>
              <a:rPr lang="es-ES" sz="1600" dirty="0"/>
              <a:t>bloques temáticos</a:t>
            </a:r>
            <a:r>
              <a:rPr lang="es-ES" sz="1600" dirty="0" smtClean="0"/>
              <a:t>: datos generales, la política de participación y figuras involucradas, los rasgos definitorios de la participación y la formación</a:t>
            </a:r>
            <a:r>
              <a:rPr lang="es-ES" sz="1600" dirty="0"/>
              <a:t>. Además, se añaden cuestiones </a:t>
            </a:r>
            <a:r>
              <a:rPr lang="es-ES" sz="1600" dirty="0" smtClean="0"/>
              <a:t>para conocer </a:t>
            </a:r>
            <a:r>
              <a:rPr lang="es-ES" sz="1600" dirty="0"/>
              <a:t>la oferta formativa </a:t>
            </a:r>
            <a:r>
              <a:rPr lang="es-ES" sz="1600" dirty="0" smtClean="0"/>
              <a:t>realizada </a:t>
            </a:r>
            <a:r>
              <a:rPr lang="es-ES" sz="1600" dirty="0"/>
              <a:t>y </a:t>
            </a:r>
            <a:r>
              <a:rPr lang="es-ES" sz="1600" dirty="0" smtClean="0"/>
              <a:t>la estructura deseable </a:t>
            </a:r>
            <a:r>
              <a:rPr lang="es-ES" sz="1600" dirty="0"/>
              <a:t>de las futuras acciones </a:t>
            </a:r>
            <a:r>
              <a:rPr lang="es-ES" sz="1600" dirty="0" smtClean="0"/>
              <a:t>formativas, así como observaciones y demandas en materia de participación ciudadana.</a:t>
            </a:r>
            <a:endParaRPr lang="es-ES" sz="1600" dirty="0"/>
          </a:p>
        </p:txBody>
      </p:sp>
      <p:sp>
        <p:nvSpPr>
          <p:cNvPr id="16" name="Rectángulo 15"/>
          <p:cNvSpPr/>
          <p:nvPr/>
        </p:nvSpPr>
        <p:spPr>
          <a:xfrm>
            <a:off x="521370" y="1360475"/>
            <a:ext cx="3184357" cy="464871"/>
          </a:xfrm>
          <a:prstGeom prst="rect">
            <a:avLst/>
          </a:prstGeom>
          <a:solidFill>
            <a:srgbClr val="FF9900"/>
          </a:solidFill>
          <a:ln w="19050">
            <a:solidFill>
              <a:schemeClr val="tx1"/>
            </a:solidFill>
            <a:prstDash val="solid"/>
          </a:ln>
        </p:spPr>
        <p:txBody>
          <a:bodyPr wrap="square">
            <a:spAutoFit/>
          </a:bodyPr>
          <a:lstStyle/>
          <a:p>
            <a:pPr algn="just">
              <a:lnSpc>
                <a:spcPct val="150000"/>
              </a:lnSpc>
            </a:pPr>
            <a:r>
              <a:rPr lang="es-ES" b="1" dirty="0" smtClean="0">
                <a:solidFill>
                  <a:schemeClr val="bg1"/>
                </a:solidFill>
              </a:rPr>
              <a:t>Estructura del cuestionario</a:t>
            </a:r>
            <a:endParaRPr lang="es-ES" b="1" dirty="0">
              <a:solidFill>
                <a:schemeClr val="bg1"/>
              </a:solidFill>
            </a:endParaRPr>
          </a:p>
        </p:txBody>
      </p:sp>
      <p:sp>
        <p:nvSpPr>
          <p:cNvPr id="17" name="Rectángulo 16"/>
          <p:cNvSpPr/>
          <p:nvPr/>
        </p:nvSpPr>
        <p:spPr>
          <a:xfrm>
            <a:off x="3854120" y="3388677"/>
            <a:ext cx="7656095" cy="423449"/>
          </a:xfrm>
          <a:prstGeom prst="rect">
            <a:avLst/>
          </a:prstGeom>
          <a:solidFill>
            <a:schemeClr val="bg1">
              <a:lumMod val="95000"/>
            </a:schemeClr>
          </a:solidFill>
          <a:ln>
            <a:solidFill>
              <a:schemeClr val="tx1"/>
            </a:solidFill>
            <a:prstDash val="dash"/>
          </a:ln>
        </p:spPr>
        <p:txBody>
          <a:bodyPr wrap="square">
            <a:spAutoFit/>
          </a:bodyPr>
          <a:lstStyle/>
          <a:p>
            <a:pPr algn="just">
              <a:lnSpc>
                <a:spcPct val="150000"/>
              </a:lnSpc>
            </a:pPr>
            <a:r>
              <a:rPr lang="es-ES" sz="1600" dirty="0" smtClean="0"/>
              <a:t>De junio a octubre de 2021. </a:t>
            </a:r>
            <a:endParaRPr lang="es-ES" sz="1600" dirty="0"/>
          </a:p>
        </p:txBody>
      </p:sp>
      <p:sp>
        <p:nvSpPr>
          <p:cNvPr id="18" name="Rectángulo 17"/>
          <p:cNvSpPr/>
          <p:nvPr/>
        </p:nvSpPr>
        <p:spPr>
          <a:xfrm>
            <a:off x="545434" y="3362529"/>
            <a:ext cx="3184357" cy="464871"/>
          </a:xfrm>
          <a:prstGeom prst="rect">
            <a:avLst/>
          </a:prstGeom>
          <a:solidFill>
            <a:srgbClr val="FF9900"/>
          </a:solidFill>
          <a:ln w="12700">
            <a:solidFill>
              <a:schemeClr val="tx1"/>
            </a:solidFill>
            <a:prstDash val="solid"/>
          </a:ln>
        </p:spPr>
        <p:txBody>
          <a:bodyPr wrap="square">
            <a:spAutoFit/>
          </a:bodyPr>
          <a:lstStyle/>
          <a:p>
            <a:pPr algn="just">
              <a:lnSpc>
                <a:spcPct val="150000"/>
              </a:lnSpc>
            </a:pPr>
            <a:r>
              <a:rPr lang="es-ES" b="1" dirty="0" smtClean="0">
                <a:solidFill>
                  <a:schemeClr val="bg1"/>
                </a:solidFill>
              </a:rPr>
              <a:t>Trabajo de campo</a:t>
            </a:r>
            <a:endParaRPr lang="es-ES" b="1" dirty="0">
              <a:solidFill>
                <a:schemeClr val="bg1"/>
              </a:solidFill>
            </a:endParaRPr>
          </a:p>
        </p:txBody>
      </p:sp>
      <p:sp>
        <p:nvSpPr>
          <p:cNvPr id="13" name="Rectángulo 12"/>
          <p:cNvSpPr/>
          <p:nvPr/>
        </p:nvSpPr>
        <p:spPr>
          <a:xfrm>
            <a:off x="3862827" y="3906839"/>
            <a:ext cx="7656095" cy="1900777"/>
          </a:xfrm>
          <a:prstGeom prst="rect">
            <a:avLst/>
          </a:prstGeom>
          <a:solidFill>
            <a:schemeClr val="bg1">
              <a:lumMod val="95000"/>
            </a:schemeClr>
          </a:solidFill>
          <a:ln>
            <a:solidFill>
              <a:schemeClr val="tx1"/>
            </a:solidFill>
            <a:prstDash val="dash"/>
          </a:ln>
        </p:spPr>
        <p:txBody>
          <a:bodyPr wrap="square">
            <a:spAutoFit/>
          </a:bodyPr>
          <a:lstStyle/>
          <a:p>
            <a:pPr algn="just">
              <a:lnSpc>
                <a:spcPct val="150000"/>
              </a:lnSpc>
            </a:pPr>
            <a:r>
              <a:rPr lang="es-ES" sz="1600" dirty="0" smtClean="0"/>
              <a:t>Se </a:t>
            </a:r>
            <a:r>
              <a:rPr lang="es-ES" sz="1600" dirty="0"/>
              <a:t>han adoptado las medidas oportunas para garantizar la completa confidencialidad de los datos personales de los sujetos de experimentación que participen en este estudio, de acuerdo con la Ley De Protección de Datos de Carácter Personal (LOPD) 3/2018, de 5 de diciembre. Se ha establecido un sistema de </a:t>
            </a:r>
            <a:r>
              <a:rPr lang="es-ES" sz="1600" dirty="0" err="1"/>
              <a:t>anonimización</a:t>
            </a:r>
            <a:r>
              <a:rPr lang="es-ES" sz="1600" dirty="0"/>
              <a:t> efectivo que no permite la identificación posterior del sujeto.   </a:t>
            </a:r>
          </a:p>
        </p:txBody>
      </p:sp>
      <p:sp>
        <p:nvSpPr>
          <p:cNvPr id="15" name="Rectángulo 14"/>
          <p:cNvSpPr/>
          <p:nvPr/>
        </p:nvSpPr>
        <p:spPr>
          <a:xfrm>
            <a:off x="554141" y="3880691"/>
            <a:ext cx="3184357" cy="464871"/>
          </a:xfrm>
          <a:prstGeom prst="rect">
            <a:avLst/>
          </a:prstGeom>
          <a:solidFill>
            <a:srgbClr val="FF9900"/>
          </a:solidFill>
          <a:ln w="12700">
            <a:solidFill>
              <a:schemeClr val="tx1"/>
            </a:solidFill>
            <a:prstDash val="solid"/>
          </a:ln>
        </p:spPr>
        <p:txBody>
          <a:bodyPr wrap="square">
            <a:spAutoFit/>
          </a:bodyPr>
          <a:lstStyle/>
          <a:p>
            <a:pPr algn="just">
              <a:lnSpc>
                <a:spcPct val="150000"/>
              </a:lnSpc>
            </a:pPr>
            <a:r>
              <a:rPr lang="es-ES" b="1" dirty="0" smtClean="0">
                <a:solidFill>
                  <a:schemeClr val="bg1"/>
                </a:solidFill>
              </a:rPr>
              <a:t>Confidencialidad</a:t>
            </a:r>
            <a:endParaRPr lang="es-ES" b="1" dirty="0">
              <a:solidFill>
                <a:schemeClr val="bg1"/>
              </a:solidFill>
            </a:endParaRPr>
          </a:p>
        </p:txBody>
      </p:sp>
    </p:spTree>
    <p:extLst>
      <p:ext uri="{BB962C8B-B14F-4D97-AF65-F5344CB8AC3E}">
        <p14:creationId xmlns:p14="http://schemas.microsoft.com/office/powerpoint/2010/main" val="1440232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print">
            <a:extLst>
              <a:ext uri="{28A0092B-C50C-407E-A947-70E740481C1C}">
                <a14:useLocalDpi xmlns:a14="http://schemas.microsoft.com/office/drawing/2010/main" val="0"/>
              </a:ext>
            </a:extLst>
          </a:blip>
          <a:srcRect l="32682" t="20190" r="32053" b="19048"/>
          <a:stretch/>
        </p:blipFill>
        <p:spPr>
          <a:xfrm>
            <a:off x="11077303" y="104504"/>
            <a:ext cx="966650" cy="1176952"/>
          </a:xfrm>
          <a:prstGeom prst="rect">
            <a:avLst/>
          </a:prstGeom>
        </p:spPr>
      </p:pic>
      <p:pic>
        <p:nvPicPr>
          <p:cNvPr id="8" name="Imagen 7"/>
          <p:cNvPicPr>
            <a:picLocks noChangeAspect="1"/>
          </p:cNvPicPr>
          <p:nvPr/>
        </p:nvPicPr>
        <p:blipFill rotWithShape="1">
          <a:blip r:embed="rId3"/>
          <a:srcRect l="4270" t="18443" r="95379" b="67200"/>
          <a:stretch/>
        </p:blipFill>
        <p:spPr>
          <a:xfrm>
            <a:off x="0" y="5919537"/>
            <a:ext cx="12192000" cy="938464"/>
          </a:xfrm>
          <a:prstGeom prst="rect">
            <a:avLst/>
          </a:prstGeom>
        </p:spPr>
      </p:pic>
      <p:pic>
        <p:nvPicPr>
          <p:cNvPr id="11" name="Imagen 10"/>
          <p:cNvPicPr>
            <a:picLocks noChangeAspect="1"/>
          </p:cNvPicPr>
          <p:nvPr/>
        </p:nvPicPr>
        <p:blipFill rotWithShape="1">
          <a:blip r:embed="rId4"/>
          <a:srcRect l="7953" t="5721" r="11426" b="30572"/>
          <a:stretch/>
        </p:blipFill>
        <p:spPr>
          <a:xfrm>
            <a:off x="11213432" y="5919536"/>
            <a:ext cx="978568" cy="938626"/>
          </a:xfrm>
          <a:prstGeom prst="rect">
            <a:avLst/>
          </a:prstGeom>
        </p:spPr>
      </p:pic>
      <p:pic>
        <p:nvPicPr>
          <p:cNvPr id="12" name="Imagen 11"/>
          <p:cNvPicPr>
            <a:picLocks noChangeAspect="1"/>
          </p:cNvPicPr>
          <p:nvPr/>
        </p:nvPicPr>
        <p:blipFill rotWithShape="1">
          <a:blip r:embed="rId5"/>
          <a:srcRect l="89225" t="6002"/>
          <a:stretch/>
        </p:blipFill>
        <p:spPr>
          <a:xfrm>
            <a:off x="0" y="5889340"/>
            <a:ext cx="12192000" cy="45815"/>
          </a:xfrm>
          <a:prstGeom prst="rect">
            <a:avLst/>
          </a:prstGeom>
        </p:spPr>
      </p:pic>
      <p:sp>
        <p:nvSpPr>
          <p:cNvPr id="6" name="Título 1"/>
          <p:cNvSpPr>
            <a:spLocks noGrp="1"/>
          </p:cNvSpPr>
          <p:nvPr>
            <p:ph type="title"/>
          </p:nvPr>
        </p:nvSpPr>
        <p:spPr>
          <a:xfrm>
            <a:off x="838200" y="2242050"/>
            <a:ext cx="10515600" cy="1325563"/>
          </a:xfrm>
        </p:spPr>
        <p:txBody>
          <a:bodyPr>
            <a:normAutofit/>
          </a:bodyPr>
          <a:lstStyle/>
          <a:p>
            <a:pPr algn="r"/>
            <a:r>
              <a:rPr lang="es-ES" sz="3600" b="1" dirty="0" smtClean="0"/>
              <a:t>Datos generales</a:t>
            </a:r>
            <a:endParaRPr lang="es-ES" sz="3600" b="1" dirty="0"/>
          </a:p>
        </p:txBody>
      </p:sp>
      <p:pic>
        <p:nvPicPr>
          <p:cNvPr id="7" name="Imagen 6"/>
          <p:cNvPicPr>
            <a:picLocks noChangeAspect="1"/>
          </p:cNvPicPr>
          <p:nvPr/>
        </p:nvPicPr>
        <p:blipFill rotWithShape="1">
          <a:blip r:embed="rId3"/>
          <a:srcRect l="4270" t="18443" r="95379" b="67200"/>
          <a:stretch/>
        </p:blipFill>
        <p:spPr>
          <a:xfrm>
            <a:off x="8085220" y="2664229"/>
            <a:ext cx="64167" cy="449120"/>
          </a:xfrm>
          <a:prstGeom prst="rect">
            <a:avLst/>
          </a:prstGeom>
        </p:spPr>
      </p:pic>
      <p:pic>
        <p:nvPicPr>
          <p:cNvPr id="2" name="Imagen 1"/>
          <p:cNvPicPr>
            <a:picLocks noChangeAspect="1"/>
          </p:cNvPicPr>
          <p:nvPr/>
        </p:nvPicPr>
        <p:blipFill rotWithShape="1">
          <a:blip r:embed="rId6">
            <a:extLst>
              <a:ext uri="{BEBA8EAE-BF5A-486C-A8C5-ECC9F3942E4B}">
                <a14:imgProps xmlns:a14="http://schemas.microsoft.com/office/drawing/2010/main">
                  <a14:imgLayer r:embed="rId7">
                    <a14:imgEffect>
                      <a14:artisticLightScreen/>
                    </a14:imgEffect>
                  </a14:imgLayer>
                </a14:imgProps>
              </a:ext>
            </a:extLst>
          </a:blip>
          <a:srcRect b="7328"/>
          <a:stretch/>
        </p:blipFill>
        <p:spPr>
          <a:xfrm>
            <a:off x="1" y="1"/>
            <a:ext cx="4032470" cy="5889339"/>
          </a:xfrm>
          <a:prstGeom prst="rect">
            <a:avLst/>
          </a:prstGeom>
          <a:effectLst>
            <a:glow>
              <a:schemeClr val="accent1">
                <a:alpha val="77000"/>
              </a:schemeClr>
            </a:glow>
            <a:reflection blurRad="292100" endPos="0" dist="50800" dir="5400000" sy="-100000" algn="bl" rotWithShape="0"/>
          </a:effectLst>
        </p:spPr>
      </p:pic>
      <p:sp>
        <p:nvSpPr>
          <p:cNvPr id="9" name="CuadroTexto 8"/>
          <p:cNvSpPr txBox="1"/>
          <p:nvPr/>
        </p:nvSpPr>
        <p:spPr>
          <a:xfrm>
            <a:off x="9028611" y="1687159"/>
            <a:ext cx="2246811" cy="646331"/>
          </a:xfrm>
          <a:prstGeom prst="rect">
            <a:avLst/>
          </a:prstGeom>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s-ES" sz="3600" dirty="0" smtClean="0"/>
              <a:t>BLOQUE I</a:t>
            </a:r>
            <a:endParaRPr lang="es-ES" sz="3600" dirty="0"/>
          </a:p>
        </p:txBody>
      </p:sp>
    </p:spTree>
    <p:extLst>
      <p:ext uri="{BB962C8B-B14F-4D97-AF65-F5344CB8AC3E}">
        <p14:creationId xmlns:p14="http://schemas.microsoft.com/office/powerpoint/2010/main" val="5623509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l="32682" t="20190" r="32053" b="19048"/>
          <a:stretch/>
        </p:blipFill>
        <p:spPr>
          <a:xfrm>
            <a:off x="11077303" y="104504"/>
            <a:ext cx="966650" cy="1176952"/>
          </a:xfrm>
          <a:prstGeom prst="rect">
            <a:avLst/>
          </a:prstGeom>
        </p:spPr>
      </p:pic>
      <p:pic>
        <p:nvPicPr>
          <p:cNvPr id="8" name="Imagen 7"/>
          <p:cNvPicPr>
            <a:picLocks noChangeAspect="1"/>
          </p:cNvPicPr>
          <p:nvPr/>
        </p:nvPicPr>
        <p:blipFill rotWithShape="1">
          <a:blip r:embed="rId4"/>
          <a:srcRect l="4270" t="18443" r="95379" b="67200"/>
          <a:stretch/>
        </p:blipFill>
        <p:spPr>
          <a:xfrm>
            <a:off x="0" y="5919537"/>
            <a:ext cx="12192000" cy="938464"/>
          </a:xfrm>
          <a:prstGeom prst="rect">
            <a:avLst/>
          </a:prstGeom>
        </p:spPr>
      </p:pic>
      <p:pic>
        <p:nvPicPr>
          <p:cNvPr id="11" name="Imagen 10"/>
          <p:cNvPicPr>
            <a:picLocks noChangeAspect="1"/>
          </p:cNvPicPr>
          <p:nvPr/>
        </p:nvPicPr>
        <p:blipFill rotWithShape="1">
          <a:blip r:embed="rId5"/>
          <a:srcRect l="7953" t="5721" r="11426" b="30572"/>
          <a:stretch/>
        </p:blipFill>
        <p:spPr>
          <a:xfrm>
            <a:off x="11213432" y="5919536"/>
            <a:ext cx="978568" cy="938626"/>
          </a:xfrm>
          <a:prstGeom prst="rect">
            <a:avLst/>
          </a:prstGeom>
        </p:spPr>
      </p:pic>
      <p:pic>
        <p:nvPicPr>
          <p:cNvPr id="12" name="Imagen 11"/>
          <p:cNvPicPr>
            <a:picLocks noChangeAspect="1"/>
          </p:cNvPicPr>
          <p:nvPr/>
        </p:nvPicPr>
        <p:blipFill rotWithShape="1">
          <a:blip r:embed="rId6"/>
          <a:srcRect l="89225" t="6002"/>
          <a:stretch/>
        </p:blipFill>
        <p:spPr>
          <a:xfrm>
            <a:off x="0" y="5889340"/>
            <a:ext cx="12192000" cy="45815"/>
          </a:xfrm>
          <a:prstGeom prst="rect">
            <a:avLst/>
          </a:prstGeom>
        </p:spPr>
      </p:pic>
      <p:sp>
        <p:nvSpPr>
          <p:cNvPr id="6" name="Título 1"/>
          <p:cNvSpPr>
            <a:spLocks noGrp="1"/>
          </p:cNvSpPr>
          <p:nvPr>
            <p:ph type="title"/>
          </p:nvPr>
        </p:nvSpPr>
        <p:spPr>
          <a:xfrm>
            <a:off x="681790" y="5758071"/>
            <a:ext cx="10515600" cy="1325563"/>
          </a:xfrm>
        </p:spPr>
        <p:txBody>
          <a:bodyPr>
            <a:normAutofit/>
          </a:bodyPr>
          <a:lstStyle/>
          <a:p>
            <a:r>
              <a:rPr lang="es-ES" sz="2600" b="1" dirty="0" smtClean="0">
                <a:solidFill>
                  <a:schemeClr val="bg1"/>
                </a:solidFill>
              </a:rPr>
              <a:t>Administración para la que trabajan</a:t>
            </a:r>
            <a:endParaRPr lang="es-ES" sz="2600" b="1" dirty="0">
              <a:solidFill>
                <a:schemeClr val="bg1"/>
              </a:solidFill>
            </a:endParaRPr>
          </a:p>
        </p:txBody>
      </p:sp>
      <p:graphicFrame>
        <p:nvGraphicFramePr>
          <p:cNvPr id="3" name="Objeto 2"/>
          <p:cNvGraphicFramePr>
            <a:graphicFrameLocks noChangeAspect="1"/>
          </p:cNvGraphicFramePr>
          <p:nvPr>
            <p:extLst>
              <p:ext uri="{D42A27DB-BD31-4B8C-83A1-F6EECF244321}">
                <p14:modId xmlns:p14="http://schemas.microsoft.com/office/powerpoint/2010/main" val="478535997"/>
              </p:ext>
            </p:extLst>
          </p:nvPr>
        </p:nvGraphicFramePr>
        <p:xfrm>
          <a:off x="2327066" y="1130579"/>
          <a:ext cx="6948531" cy="4163316"/>
        </p:xfrm>
        <a:graphic>
          <a:graphicData uri="http://schemas.openxmlformats.org/presentationml/2006/ole">
            <mc:AlternateContent xmlns:mc="http://schemas.openxmlformats.org/markup-compatibility/2006">
              <mc:Choice xmlns:v="urn:schemas-microsoft-com:vml" Requires="v">
                <p:oleObj spid="_x0000_s29961" name="Hoja de cálculo" r:id="rId7" imgW="4562602" imgH="2733773" progId="Excel.Sheet.12">
                  <p:embed/>
                </p:oleObj>
              </mc:Choice>
              <mc:Fallback>
                <p:oleObj name="Hoja de cálculo" r:id="rId7" imgW="4562602" imgH="2733773" progId="Excel.Sheet.12">
                  <p:embed/>
                  <p:pic>
                    <p:nvPicPr>
                      <p:cNvPr id="0" name=""/>
                      <p:cNvPicPr/>
                      <p:nvPr/>
                    </p:nvPicPr>
                    <p:blipFill>
                      <a:blip r:embed="rId8"/>
                      <a:stretch>
                        <a:fillRect/>
                      </a:stretch>
                    </p:blipFill>
                    <p:spPr>
                      <a:xfrm>
                        <a:off x="2327066" y="1130579"/>
                        <a:ext cx="6948531" cy="4163316"/>
                      </a:xfrm>
                      <a:prstGeom prst="rect">
                        <a:avLst/>
                      </a:prstGeom>
                    </p:spPr>
                  </p:pic>
                </p:oleObj>
              </mc:Fallback>
            </mc:AlternateContent>
          </a:graphicData>
        </a:graphic>
      </p:graphicFrame>
      <p:sp>
        <p:nvSpPr>
          <p:cNvPr id="13" name="CuadroTexto 12"/>
          <p:cNvSpPr txBox="1"/>
          <p:nvPr/>
        </p:nvSpPr>
        <p:spPr>
          <a:xfrm>
            <a:off x="4736000" y="1130418"/>
            <a:ext cx="1905114" cy="246221"/>
          </a:xfrm>
          <a:prstGeom prst="rect">
            <a:avLst/>
          </a:prstGeom>
          <a:noFill/>
        </p:spPr>
        <p:txBody>
          <a:bodyPr wrap="square" rtlCol="0">
            <a:spAutoFit/>
          </a:bodyPr>
          <a:lstStyle/>
          <a:p>
            <a:pPr algn="ctr"/>
            <a:r>
              <a:rPr lang="es-ES" sz="1000" b="1" dirty="0" smtClean="0"/>
              <a:t>Nº absolutos</a:t>
            </a:r>
            <a:endParaRPr lang="es-ES" sz="1000" b="1" dirty="0"/>
          </a:p>
        </p:txBody>
      </p:sp>
    </p:spTree>
    <p:extLst>
      <p:ext uri="{BB962C8B-B14F-4D97-AF65-F5344CB8AC3E}">
        <p14:creationId xmlns:p14="http://schemas.microsoft.com/office/powerpoint/2010/main" val="3903172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l="32682" t="20190" r="32053" b="19048"/>
          <a:stretch/>
        </p:blipFill>
        <p:spPr>
          <a:xfrm>
            <a:off x="11077303" y="104504"/>
            <a:ext cx="966650" cy="1176952"/>
          </a:xfrm>
          <a:prstGeom prst="rect">
            <a:avLst/>
          </a:prstGeom>
        </p:spPr>
      </p:pic>
      <p:pic>
        <p:nvPicPr>
          <p:cNvPr id="8" name="Imagen 7"/>
          <p:cNvPicPr>
            <a:picLocks noChangeAspect="1"/>
          </p:cNvPicPr>
          <p:nvPr/>
        </p:nvPicPr>
        <p:blipFill rotWithShape="1">
          <a:blip r:embed="rId4"/>
          <a:srcRect l="4270" t="18443" r="95379" b="67200"/>
          <a:stretch/>
        </p:blipFill>
        <p:spPr>
          <a:xfrm>
            <a:off x="0" y="5919537"/>
            <a:ext cx="12192000" cy="938464"/>
          </a:xfrm>
          <a:prstGeom prst="rect">
            <a:avLst/>
          </a:prstGeom>
        </p:spPr>
      </p:pic>
      <p:pic>
        <p:nvPicPr>
          <p:cNvPr id="11" name="Imagen 10"/>
          <p:cNvPicPr>
            <a:picLocks noChangeAspect="1"/>
          </p:cNvPicPr>
          <p:nvPr/>
        </p:nvPicPr>
        <p:blipFill rotWithShape="1">
          <a:blip r:embed="rId5"/>
          <a:srcRect l="7953" t="5721" r="11426" b="30572"/>
          <a:stretch/>
        </p:blipFill>
        <p:spPr>
          <a:xfrm>
            <a:off x="11213432" y="5919536"/>
            <a:ext cx="978568" cy="938626"/>
          </a:xfrm>
          <a:prstGeom prst="rect">
            <a:avLst/>
          </a:prstGeom>
        </p:spPr>
      </p:pic>
      <p:pic>
        <p:nvPicPr>
          <p:cNvPr id="12" name="Imagen 11"/>
          <p:cNvPicPr>
            <a:picLocks noChangeAspect="1"/>
          </p:cNvPicPr>
          <p:nvPr/>
        </p:nvPicPr>
        <p:blipFill rotWithShape="1">
          <a:blip r:embed="rId6"/>
          <a:srcRect l="89225" t="6002"/>
          <a:stretch/>
        </p:blipFill>
        <p:spPr>
          <a:xfrm>
            <a:off x="0" y="5889340"/>
            <a:ext cx="12192000" cy="45815"/>
          </a:xfrm>
          <a:prstGeom prst="rect">
            <a:avLst/>
          </a:prstGeom>
        </p:spPr>
      </p:pic>
      <p:sp>
        <p:nvSpPr>
          <p:cNvPr id="6" name="Título 1"/>
          <p:cNvSpPr>
            <a:spLocks noGrp="1"/>
          </p:cNvSpPr>
          <p:nvPr>
            <p:ph type="title"/>
          </p:nvPr>
        </p:nvSpPr>
        <p:spPr>
          <a:xfrm>
            <a:off x="681790" y="5758071"/>
            <a:ext cx="10515600" cy="1325563"/>
          </a:xfrm>
        </p:spPr>
        <p:txBody>
          <a:bodyPr>
            <a:normAutofit/>
          </a:bodyPr>
          <a:lstStyle/>
          <a:p>
            <a:r>
              <a:rPr lang="es-ES" sz="2600" b="1" dirty="0" smtClean="0">
                <a:solidFill>
                  <a:schemeClr val="bg1"/>
                </a:solidFill>
              </a:rPr>
              <a:t>Puesto/Perfil en el Ayuntamiento</a:t>
            </a:r>
            <a:endParaRPr lang="es-ES" sz="2600" b="1" dirty="0">
              <a:solidFill>
                <a:schemeClr val="bg1"/>
              </a:solidFill>
            </a:endParaRPr>
          </a:p>
        </p:txBody>
      </p:sp>
      <p:sp>
        <p:nvSpPr>
          <p:cNvPr id="13" name="CuadroTexto 12"/>
          <p:cNvSpPr txBox="1"/>
          <p:nvPr/>
        </p:nvSpPr>
        <p:spPr>
          <a:xfrm>
            <a:off x="6132095" y="770251"/>
            <a:ext cx="1905114" cy="246221"/>
          </a:xfrm>
          <a:prstGeom prst="rect">
            <a:avLst/>
          </a:prstGeom>
          <a:noFill/>
        </p:spPr>
        <p:txBody>
          <a:bodyPr wrap="square" rtlCol="0">
            <a:spAutoFit/>
          </a:bodyPr>
          <a:lstStyle/>
          <a:p>
            <a:pPr algn="ctr"/>
            <a:r>
              <a:rPr lang="es-ES" sz="1000" b="1" dirty="0" smtClean="0"/>
              <a:t>Nº absolutos</a:t>
            </a:r>
            <a:endParaRPr lang="es-ES" sz="1000" b="1" dirty="0"/>
          </a:p>
        </p:txBody>
      </p:sp>
      <p:sp>
        <p:nvSpPr>
          <p:cNvPr id="10" name="CuadroTexto 9"/>
          <p:cNvSpPr txBox="1"/>
          <p:nvPr/>
        </p:nvSpPr>
        <p:spPr>
          <a:xfrm>
            <a:off x="10293300" y="5496751"/>
            <a:ext cx="1267328" cy="246221"/>
          </a:xfrm>
          <a:prstGeom prst="rect">
            <a:avLst/>
          </a:prstGeom>
          <a:noFill/>
        </p:spPr>
        <p:txBody>
          <a:bodyPr wrap="square" rtlCol="0">
            <a:spAutoFit/>
          </a:bodyPr>
          <a:lstStyle/>
          <a:p>
            <a:pPr algn="ctr"/>
            <a:r>
              <a:rPr lang="es-ES" sz="1000" i="1" dirty="0" smtClean="0"/>
              <a:t>Totales. N: 30</a:t>
            </a:r>
            <a:endParaRPr lang="es-ES" sz="1000" i="1" dirty="0"/>
          </a:p>
        </p:txBody>
      </p:sp>
      <p:graphicFrame>
        <p:nvGraphicFramePr>
          <p:cNvPr id="5" name="Objeto 4"/>
          <p:cNvGraphicFramePr>
            <a:graphicFrameLocks noChangeAspect="1"/>
          </p:cNvGraphicFramePr>
          <p:nvPr>
            <p:extLst>
              <p:ext uri="{D42A27DB-BD31-4B8C-83A1-F6EECF244321}">
                <p14:modId xmlns:p14="http://schemas.microsoft.com/office/powerpoint/2010/main" val="2082445114"/>
              </p:ext>
            </p:extLst>
          </p:nvPr>
        </p:nvGraphicFramePr>
        <p:xfrm>
          <a:off x="1217708" y="927494"/>
          <a:ext cx="8600060" cy="4692368"/>
        </p:xfrm>
        <a:graphic>
          <a:graphicData uri="http://schemas.openxmlformats.org/presentationml/2006/ole">
            <mc:AlternateContent xmlns:mc="http://schemas.openxmlformats.org/markup-compatibility/2006">
              <mc:Choice xmlns:v="urn:schemas-microsoft-com:vml" Requires="v">
                <p:oleObj spid="_x0000_s30986" name="Hoja de cálculo" r:id="rId7" imgW="5219589" imgH="2848026" progId="Excel.Sheet.12">
                  <p:embed/>
                </p:oleObj>
              </mc:Choice>
              <mc:Fallback>
                <p:oleObj name="Hoja de cálculo" r:id="rId7" imgW="5219589" imgH="2848026" progId="Excel.Sheet.12">
                  <p:embed/>
                  <p:pic>
                    <p:nvPicPr>
                      <p:cNvPr id="0" name=""/>
                      <p:cNvPicPr/>
                      <p:nvPr/>
                    </p:nvPicPr>
                    <p:blipFill>
                      <a:blip r:embed="rId8"/>
                      <a:stretch>
                        <a:fillRect/>
                      </a:stretch>
                    </p:blipFill>
                    <p:spPr>
                      <a:xfrm>
                        <a:off x="1217708" y="927494"/>
                        <a:ext cx="8600060" cy="4692368"/>
                      </a:xfrm>
                      <a:prstGeom prst="rect">
                        <a:avLst/>
                      </a:prstGeom>
                    </p:spPr>
                  </p:pic>
                </p:oleObj>
              </mc:Fallback>
            </mc:AlternateContent>
          </a:graphicData>
        </a:graphic>
      </p:graphicFrame>
    </p:spTree>
    <p:extLst>
      <p:ext uri="{BB962C8B-B14F-4D97-AF65-F5344CB8AC3E}">
        <p14:creationId xmlns:p14="http://schemas.microsoft.com/office/powerpoint/2010/main" val="2228070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cstate="print">
            <a:extLst>
              <a:ext uri="{28A0092B-C50C-407E-A947-70E740481C1C}">
                <a14:useLocalDpi xmlns:a14="http://schemas.microsoft.com/office/drawing/2010/main" val="0"/>
              </a:ext>
            </a:extLst>
          </a:blip>
          <a:srcRect l="32682" t="20190" r="32053" b="19048"/>
          <a:stretch/>
        </p:blipFill>
        <p:spPr>
          <a:xfrm>
            <a:off x="11077303" y="104504"/>
            <a:ext cx="966650" cy="1176952"/>
          </a:xfrm>
          <a:prstGeom prst="rect">
            <a:avLst/>
          </a:prstGeom>
        </p:spPr>
      </p:pic>
      <p:pic>
        <p:nvPicPr>
          <p:cNvPr id="8" name="Imagen 7"/>
          <p:cNvPicPr>
            <a:picLocks noChangeAspect="1"/>
          </p:cNvPicPr>
          <p:nvPr/>
        </p:nvPicPr>
        <p:blipFill rotWithShape="1">
          <a:blip r:embed="rId4"/>
          <a:srcRect l="4270" t="18443" r="95379" b="67200"/>
          <a:stretch/>
        </p:blipFill>
        <p:spPr>
          <a:xfrm>
            <a:off x="0" y="5919537"/>
            <a:ext cx="12192000" cy="938464"/>
          </a:xfrm>
          <a:prstGeom prst="rect">
            <a:avLst/>
          </a:prstGeom>
        </p:spPr>
      </p:pic>
      <p:pic>
        <p:nvPicPr>
          <p:cNvPr id="11" name="Imagen 10"/>
          <p:cNvPicPr>
            <a:picLocks noChangeAspect="1"/>
          </p:cNvPicPr>
          <p:nvPr/>
        </p:nvPicPr>
        <p:blipFill rotWithShape="1">
          <a:blip r:embed="rId5"/>
          <a:srcRect l="7953" t="5721" r="11426" b="30572"/>
          <a:stretch/>
        </p:blipFill>
        <p:spPr>
          <a:xfrm>
            <a:off x="11213432" y="5919536"/>
            <a:ext cx="978568" cy="938626"/>
          </a:xfrm>
          <a:prstGeom prst="rect">
            <a:avLst/>
          </a:prstGeom>
        </p:spPr>
      </p:pic>
      <p:pic>
        <p:nvPicPr>
          <p:cNvPr id="12" name="Imagen 11"/>
          <p:cNvPicPr>
            <a:picLocks noChangeAspect="1"/>
          </p:cNvPicPr>
          <p:nvPr/>
        </p:nvPicPr>
        <p:blipFill rotWithShape="1">
          <a:blip r:embed="rId6"/>
          <a:srcRect l="89225" t="6002"/>
          <a:stretch/>
        </p:blipFill>
        <p:spPr>
          <a:xfrm>
            <a:off x="0" y="5889340"/>
            <a:ext cx="12192000" cy="45815"/>
          </a:xfrm>
          <a:prstGeom prst="rect">
            <a:avLst/>
          </a:prstGeom>
        </p:spPr>
      </p:pic>
      <p:sp>
        <p:nvSpPr>
          <p:cNvPr id="6" name="Título 1"/>
          <p:cNvSpPr>
            <a:spLocks noGrp="1"/>
          </p:cNvSpPr>
          <p:nvPr>
            <p:ph type="title"/>
          </p:nvPr>
        </p:nvSpPr>
        <p:spPr>
          <a:xfrm>
            <a:off x="681790" y="5758071"/>
            <a:ext cx="10515600" cy="1325563"/>
          </a:xfrm>
        </p:spPr>
        <p:txBody>
          <a:bodyPr>
            <a:normAutofit/>
          </a:bodyPr>
          <a:lstStyle/>
          <a:p>
            <a:r>
              <a:rPr lang="es-ES" sz="2600" b="1" dirty="0" smtClean="0">
                <a:solidFill>
                  <a:schemeClr val="bg1"/>
                </a:solidFill>
              </a:rPr>
              <a:t>Puesto/Perfil en la Mancomunidad</a:t>
            </a:r>
            <a:endParaRPr lang="es-ES" sz="2600" b="1" dirty="0">
              <a:solidFill>
                <a:schemeClr val="bg1"/>
              </a:solidFill>
            </a:endParaRPr>
          </a:p>
        </p:txBody>
      </p:sp>
      <p:sp>
        <p:nvSpPr>
          <p:cNvPr id="13" name="CuadroTexto 12"/>
          <p:cNvSpPr txBox="1"/>
          <p:nvPr/>
        </p:nvSpPr>
        <p:spPr>
          <a:xfrm>
            <a:off x="6308559" y="770649"/>
            <a:ext cx="1905114" cy="246221"/>
          </a:xfrm>
          <a:prstGeom prst="rect">
            <a:avLst/>
          </a:prstGeom>
          <a:noFill/>
        </p:spPr>
        <p:txBody>
          <a:bodyPr wrap="square" rtlCol="0">
            <a:spAutoFit/>
          </a:bodyPr>
          <a:lstStyle/>
          <a:p>
            <a:pPr algn="ctr"/>
            <a:r>
              <a:rPr lang="es-ES" sz="1000" b="1" dirty="0" smtClean="0"/>
              <a:t>Nº absolutos</a:t>
            </a:r>
            <a:endParaRPr lang="es-ES" sz="1000" b="1" dirty="0"/>
          </a:p>
        </p:txBody>
      </p:sp>
      <p:sp>
        <p:nvSpPr>
          <p:cNvPr id="10" name="CuadroTexto 9"/>
          <p:cNvSpPr txBox="1"/>
          <p:nvPr/>
        </p:nvSpPr>
        <p:spPr>
          <a:xfrm>
            <a:off x="10293300" y="5496751"/>
            <a:ext cx="1267328" cy="246221"/>
          </a:xfrm>
          <a:prstGeom prst="rect">
            <a:avLst/>
          </a:prstGeom>
          <a:noFill/>
        </p:spPr>
        <p:txBody>
          <a:bodyPr wrap="square" rtlCol="0">
            <a:spAutoFit/>
          </a:bodyPr>
          <a:lstStyle/>
          <a:p>
            <a:pPr algn="ctr"/>
            <a:r>
              <a:rPr lang="es-ES" sz="1000" i="1" dirty="0" smtClean="0"/>
              <a:t>Totales. N: 12</a:t>
            </a:r>
            <a:endParaRPr lang="es-ES" sz="1000" i="1" dirty="0"/>
          </a:p>
        </p:txBody>
      </p:sp>
      <p:graphicFrame>
        <p:nvGraphicFramePr>
          <p:cNvPr id="7" name="Objeto 6"/>
          <p:cNvGraphicFramePr>
            <a:graphicFrameLocks noChangeAspect="1"/>
          </p:cNvGraphicFramePr>
          <p:nvPr>
            <p:extLst>
              <p:ext uri="{D42A27DB-BD31-4B8C-83A1-F6EECF244321}">
                <p14:modId xmlns:p14="http://schemas.microsoft.com/office/powerpoint/2010/main" val="3482270086"/>
              </p:ext>
            </p:extLst>
          </p:nvPr>
        </p:nvGraphicFramePr>
        <p:xfrm>
          <a:off x="1816126" y="961482"/>
          <a:ext cx="7945270" cy="4796589"/>
        </p:xfrm>
        <a:graphic>
          <a:graphicData uri="http://schemas.openxmlformats.org/presentationml/2006/ole">
            <mc:AlternateContent xmlns:mc="http://schemas.openxmlformats.org/markup-compatibility/2006">
              <mc:Choice xmlns:v="urn:schemas-microsoft-com:vml" Requires="v">
                <p:oleObj spid="_x0000_s32009" name="Hoja de cálculo" r:id="rId7" imgW="5143565" imgH="3105189" progId="Excel.Sheet.12">
                  <p:embed/>
                </p:oleObj>
              </mc:Choice>
              <mc:Fallback>
                <p:oleObj name="Hoja de cálculo" r:id="rId7" imgW="5143565" imgH="3105189" progId="Excel.Sheet.12">
                  <p:embed/>
                  <p:pic>
                    <p:nvPicPr>
                      <p:cNvPr id="0" name=""/>
                      <p:cNvPicPr/>
                      <p:nvPr/>
                    </p:nvPicPr>
                    <p:blipFill>
                      <a:blip r:embed="rId8"/>
                      <a:stretch>
                        <a:fillRect/>
                      </a:stretch>
                    </p:blipFill>
                    <p:spPr>
                      <a:xfrm>
                        <a:off x="1816126" y="961482"/>
                        <a:ext cx="7945270" cy="4796589"/>
                      </a:xfrm>
                      <a:prstGeom prst="rect">
                        <a:avLst/>
                      </a:prstGeom>
                    </p:spPr>
                  </p:pic>
                </p:oleObj>
              </mc:Fallback>
            </mc:AlternateContent>
          </a:graphicData>
        </a:graphic>
      </p:graphicFrame>
    </p:spTree>
    <p:extLst>
      <p:ext uri="{BB962C8B-B14F-4D97-AF65-F5344CB8AC3E}">
        <p14:creationId xmlns:p14="http://schemas.microsoft.com/office/powerpoint/2010/main" val="3708688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1382</TotalTime>
  <Words>1140</Words>
  <Application>Microsoft Office PowerPoint</Application>
  <PresentationFormat>Panorámica</PresentationFormat>
  <Paragraphs>139</Paragraphs>
  <Slides>33</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33</vt:i4>
      </vt:variant>
    </vt:vector>
  </HeadingPairs>
  <TitlesOfParts>
    <vt:vector size="40" baseType="lpstr">
      <vt:lpstr>Arial</vt:lpstr>
      <vt:lpstr>Calibri</vt:lpstr>
      <vt:lpstr>Calibri Light</vt:lpstr>
      <vt:lpstr>Cambria</vt:lpstr>
      <vt:lpstr>Times New Roman</vt:lpstr>
      <vt:lpstr>Tema de Office</vt:lpstr>
      <vt:lpstr>Hoja de cálculo</vt:lpstr>
      <vt:lpstr>Presentación de PowerPoint</vt:lpstr>
      <vt:lpstr>Objetivos y metodología</vt:lpstr>
      <vt:lpstr>Objetivo general</vt:lpstr>
      <vt:lpstr>Metodología: ficha técnica de la encuesta</vt:lpstr>
      <vt:lpstr>Metodología: ficha técnica de la encuesta</vt:lpstr>
      <vt:lpstr>Datos generales</vt:lpstr>
      <vt:lpstr>Administración para la que trabajan</vt:lpstr>
      <vt:lpstr>Puesto/Perfil en el Ayuntamiento</vt:lpstr>
      <vt:lpstr>Puesto/Perfil en la Mancomunidad</vt:lpstr>
      <vt:lpstr>Política de participación </vt:lpstr>
      <vt:lpstr>Estructura política-administrativa de participación ciudadana existente en su administración </vt:lpstr>
      <vt:lpstr>Espacios y/o equipamientos de participación ciudadana a cargo de su administración</vt:lpstr>
      <vt:lpstr>Presentación de PowerPoint</vt:lpstr>
      <vt:lpstr>Definición de la participación </vt:lpstr>
      <vt:lpstr>Presentación de PowerPoint</vt:lpstr>
      <vt:lpstr>Presentación de PowerPoint</vt:lpstr>
      <vt:lpstr>Presentación de PowerPoint</vt:lpstr>
      <vt:lpstr>Presentación de PowerPoint</vt:lpstr>
      <vt:lpstr>Formación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Enrique</dc:creator>
  <cp:lastModifiedBy>Enrique</cp:lastModifiedBy>
  <cp:revision>242</cp:revision>
  <dcterms:created xsi:type="dcterms:W3CDTF">2022-06-29T09:05:20Z</dcterms:created>
  <dcterms:modified xsi:type="dcterms:W3CDTF">2022-07-12T06:14:33Z</dcterms:modified>
</cp:coreProperties>
</file>